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8619" r:id="rId2"/>
    <p:sldId id="8620" r:id="rId3"/>
    <p:sldId id="8621" r:id="rId4"/>
    <p:sldId id="8622" r:id="rId5"/>
    <p:sldId id="8624" r:id="rId6"/>
    <p:sldId id="8626" r:id="rId7"/>
    <p:sldId id="8627" r:id="rId8"/>
    <p:sldId id="8628" r:id="rId9"/>
    <p:sldId id="8630" r:id="rId10"/>
    <p:sldId id="8631" r:id="rId11"/>
    <p:sldId id="8632" r:id="rId12"/>
    <p:sldId id="8633" r:id="rId13"/>
    <p:sldId id="8635" r:id="rId14"/>
    <p:sldId id="8640" r:id="rId15"/>
    <p:sldId id="8641" r:id="rId16"/>
    <p:sldId id="8642" r:id="rId17"/>
    <p:sldId id="8643" r:id="rId18"/>
    <p:sldId id="8644"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3">
          <p15:clr>
            <a:srgbClr val="A4A3A4"/>
          </p15:clr>
        </p15:guide>
        <p15:guide id="2" pos="385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51B1E"/>
    <a:srgbClr val="D923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p:cViewPr varScale="1">
        <p:scale>
          <a:sx n="67" d="100"/>
          <a:sy n="67" d="100"/>
        </p:scale>
        <p:origin x="640" y="56"/>
      </p:cViewPr>
      <p:guideLst>
        <p:guide orient="horz" pos="2103"/>
        <p:guide pos="3858"/>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822FCD-C225-46E6-B585-2B329911A4B8}" type="datetimeFigureOut">
              <a:rPr lang="zh-CN" altLang="en-US" smtClean="0"/>
              <a:t>2019/9/14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AE869E8-845D-4743-B6B2-11FB28F80308}"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E29FD-5CB0-43B2-8DE4-7A81EECF5A0B}" type="datetimeFigureOut">
              <a:rPr lang="zh-CN" altLang="en-US" smtClean="0"/>
              <a:t>2019/9/14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A2CAD8-F91A-409A-B778-AA74111763F6}"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0EA1E-323F-437D-92FE-11BE68D99C2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0EA1E-323F-437D-92FE-11BE68D99C23}"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0EA1E-323F-437D-92FE-11BE68D99C2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0EA1E-323F-437D-92FE-11BE68D99C23}"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0EA1E-323F-437D-92FE-11BE68D99C23}"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0EA1E-323F-437D-92FE-11BE68D99C23}"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0EA1E-323F-437D-92FE-11BE68D99C23}"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0EA1E-323F-437D-92FE-11BE68D99C23}"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0EA1E-323F-437D-92FE-11BE68D99C23}"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0EA1E-323F-437D-92FE-11BE68D99C23}" type="slidenum">
              <a:rPr lang="zh-CN" altLang="en-US" smtClean="0"/>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0EA1E-323F-437D-92FE-11BE68D99C23}"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0EA1E-323F-437D-92FE-11BE68D99C23}"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0EA1E-323F-437D-92FE-11BE68D99C23}"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0EA1E-323F-437D-92FE-11BE68D99C23}"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0EA1E-323F-437D-92FE-11BE68D99C23}"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0EA1E-323F-437D-92FE-11BE68D99C23}"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0EA1E-323F-437D-92FE-11BE68D99C2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E30EA1E-323F-437D-92FE-11BE68D99C2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723DB96-DBB0-4C7B-88DA-6F965DAA116C}" type="datetime1">
              <a:rPr lang="zh-CN" altLang="en-US" smtClean="0"/>
              <a:t>2019/9/14</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4CAA99-12A4-4AD7-BB15-9048115CAD41}" type="datetime1">
              <a:rPr lang="zh-CN" altLang="en-US" smtClean="0"/>
              <a:t>2019/9/14</a:t>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1A7D73ED-7EBB-4E11-B60B-79773C5177D3}" type="slidenum">
              <a:rPr lang="zh-CN" altLang="en-US" smtClean="0"/>
              <a:t>‹#›</a:t>
            </a:fld>
            <a:endParaRPr lang="zh-CN" altLang="en-US"/>
          </a:p>
        </p:txBody>
      </p:sp>
      <p:sp>
        <p:nvSpPr>
          <p:cNvPr id="7" name="矩形 6"/>
          <p:cNvSpPr/>
          <p:nvPr userDrawn="1"/>
        </p:nvSpPr>
        <p:spPr>
          <a:xfrm>
            <a:off x="-890270" y="-180975"/>
            <a:ext cx="657225" cy="118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合理交通结构">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垂直排列标题与&#10;文本">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096167-D81A-4E32-9080-05458443F913}" type="datetime1">
              <a:rPr lang="zh-CN" altLang="en-US" smtClean="0"/>
              <a:t>2019/9/14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1</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D73ED-7EBB-4E11-B60B-79773C5177D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tretch>
            <a:fillRect/>
          </a:stretch>
        </p:blipFill>
        <p:spPr>
          <a:xfrm>
            <a:off x="7735" y="19050"/>
            <a:ext cx="12184265" cy="6858000"/>
          </a:xfrm>
          <a:prstGeom prst="rect">
            <a:avLst/>
          </a:prstGeom>
        </p:spPr>
      </p:pic>
      <p:sp>
        <p:nvSpPr>
          <p:cNvPr id="5" name="文本框 4"/>
          <p:cNvSpPr txBox="1"/>
          <p:nvPr/>
        </p:nvSpPr>
        <p:spPr>
          <a:xfrm>
            <a:off x="1038860" y="1234322"/>
            <a:ext cx="7646670" cy="1014730"/>
          </a:xfrm>
          <a:prstGeom prst="rect">
            <a:avLst/>
          </a:prstGeom>
          <a:noFill/>
        </p:spPr>
        <p:txBody>
          <a:bodyPr wrap="square" rtlCol="0">
            <a:spAutoFit/>
          </a:bodyPr>
          <a:lstStyle/>
          <a:p>
            <a:r>
              <a:rPr lang="en-US" altLang="zh-CN" sz="6000" spc="600" dirty="0">
                <a:solidFill>
                  <a:schemeClr val="bg1"/>
                </a:solidFill>
                <a:cs typeface="+mn-ea"/>
                <a:sym typeface="+mn-lt"/>
              </a:rPr>
              <a:t>Master of Data</a:t>
            </a:r>
            <a:endParaRPr lang="en-US" altLang="zh-CN" sz="6000" spc="600" dirty="0">
              <a:solidFill>
                <a:schemeClr val="bg1"/>
              </a:solidFill>
              <a:effectLst>
                <a:outerShdw blurRad="38100" dist="38100" dir="2700000" algn="tl">
                  <a:srgbClr val="000000">
                    <a:alpha val="43137"/>
                  </a:srgbClr>
                </a:outerShdw>
              </a:effectLst>
              <a:latin typeface="Segoe UI" panose="020B0502040204020203" pitchFamily="34" charset="0"/>
              <a:cs typeface="+mn-ea"/>
              <a:sym typeface="+mn-lt"/>
            </a:endParaRPr>
          </a:p>
        </p:txBody>
      </p:sp>
      <p:sp>
        <p:nvSpPr>
          <p:cNvPr id="6" name="文本框 5"/>
          <p:cNvSpPr txBox="1"/>
          <p:nvPr/>
        </p:nvSpPr>
        <p:spPr>
          <a:xfrm>
            <a:off x="1038860" y="2249052"/>
            <a:ext cx="6673622" cy="1938992"/>
          </a:xfrm>
          <a:prstGeom prst="rect">
            <a:avLst/>
          </a:prstGeom>
          <a:noFill/>
        </p:spPr>
        <p:txBody>
          <a:bodyPr wrap="none" rtlCol="0">
            <a:spAutoFit/>
          </a:bodyPr>
          <a:lstStyle/>
          <a:p>
            <a:pPr algn="l"/>
            <a:r>
              <a:rPr lang="zh-CN" altLang="en-US" sz="4000" b="1" spc="600" dirty="0">
                <a:solidFill>
                  <a:schemeClr val="bg1"/>
                </a:solidFill>
                <a:cs typeface="+mn-ea"/>
                <a:sym typeface="+mn-lt"/>
              </a:rPr>
              <a:t>面向汽车行业的</a:t>
            </a:r>
            <a:endParaRPr lang="en-US" altLang="zh-CN" sz="4000" b="1" spc="600" dirty="0">
              <a:solidFill>
                <a:schemeClr val="bg1"/>
              </a:solidFill>
              <a:cs typeface="+mn-ea"/>
              <a:sym typeface="+mn-lt"/>
            </a:endParaRPr>
          </a:p>
          <a:p>
            <a:pPr algn="l"/>
            <a:r>
              <a:rPr lang="zh-CN" altLang="en-US" sz="4000" b="1" spc="600" dirty="0">
                <a:solidFill>
                  <a:schemeClr val="bg1"/>
                </a:solidFill>
                <a:cs typeface="+mn-ea"/>
                <a:sym typeface="+mn-lt"/>
              </a:rPr>
              <a:t>数据开放区块链安全平台</a:t>
            </a:r>
          </a:p>
          <a:p>
            <a:pPr algn="l"/>
            <a:endParaRPr lang="zh-CN" altLang="en-US" sz="4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Segoe UI" panose="020B0502040204020203" pitchFamily="34" charset="0"/>
            </a:endParaRPr>
          </a:p>
        </p:txBody>
      </p:sp>
      <p:sp>
        <p:nvSpPr>
          <p:cNvPr id="9" name="矩形 8"/>
          <p:cNvSpPr/>
          <p:nvPr/>
        </p:nvSpPr>
        <p:spPr>
          <a:xfrm>
            <a:off x="1151255" y="4846729"/>
            <a:ext cx="1721485" cy="369570"/>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
        <p:nvSpPr>
          <p:cNvPr id="2" name="TextBox 1"/>
          <p:cNvSpPr txBox="1"/>
          <p:nvPr/>
        </p:nvSpPr>
        <p:spPr>
          <a:xfrm>
            <a:off x="1038860" y="3620210"/>
            <a:ext cx="4405976" cy="1200329"/>
          </a:xfrm>
          <a:prstGeom prst="rect">
            <a:avLst/>
          </a:prstGeom>
          <a:noFill/>
        </p:spPr>
        <p:txBody>
          <a:bodyPr wrap="square" rtlCol="0">
            <a:spAutoFit/>
          </a:bodyPr>
          <a:lstStyle/>
          <a:p>
            <a:r>
              <a:rPr lang="en-US" sz="2400" dirty="0">
                <a:solidFill>
                  <a:schemeClr val="bg1"/>
                </a:solidFill>
              </a:rPr>
              <a:t>Vehicle </a:t>
            </a:r>
            <a:r>
              <a:rPr lang="en-US" altLang="zh-CN" sz="2400" dirty="0">
                <a:solidFill>
                  <a:schemeClr val="bg1"/>
                </a:solidFill>
              </a:rPr>
              <a:t>I</a:t>
            </a:r>
            <a:r>
              <a:rPr lang="en-US" sz="2400" dirty="0">
                <a:solidFill>
                  <a:schemeClr val="bg1"/>
                </a:solidFill>
              </a:rPr>
              <a:t>ndustry Oriented</a:t>
            </a:r>
          </a:p>
          <a:p>
            <a:r>
              <a:rPr lang="en-US" altLang="zh-CN" sz="2400" dirty="0">
                <a:solidFill>
                  <a:schemeClr val="bg1"/>
                </a:solidFill>
              </a:rPr>
              <a:t>B</a:t>
            </a:r>
            <a:r>
              <a:rPr lang="en-US" sz="2400" dirty="0">
                <a:solidFill>
                  <a:schemeClr val="bg1"/>
                </a:solidFill>
              </a:rPr>
              <a:t>lockchain </a:t>
            </a:r>
            <a:r>
              <a:rPr lang="en-US" altLang="zh-CN" sz="2400" dirty="0">
                <a:solidFill>
                  <a:schemeClr val="bg1"/>
                </a:solidFill>
              </a:rPr>
              <a:t>Based</a:t>
            </a:r>
          </a:p>
          <a:p>
            <a:r>
              <a:rPr lang="en-US" sz="2400" dirty="0">
                <a:solidFill>
                  <a:schemeClr val="bg1"/>
                </a:solidFill>
              </a:rPr>
              <a:t>Open</a:t>
            </a:r>
            <a:r>
              <a:rPr lang="en-US" altLang="zh-CN" sz="2400" dirty="0">
                <a:solidFill>
                  <a:schemeClr val="bg1"/>
                </a:solidFill>
              </a:rPr>
              <a:t> </a:t>
            </a:r>
            <a:r>
              <a:rPr lang="en-US" sz="2400" dirty="0">
                <a:solidFill>
                  <a:schemeClr val="bg1"/>
                </a:solidFill>
              </a:rPr>
              <a:t>Data </a:t>
            </a:r>
            <a:r>
              <a:rPr lang="en-US" altLang="zh-CN" sz="2400" dirty="0">
                <a:solidFill>
                  <a:schemeClr val="bg1"/>
                </a:solidFill>
              </a:rPr>
              <a:t>Platform</a:t>
            </a:r>
            <a:endParaRPr 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850" advTm="4100">
        <p:pull/>
      </p:transition>
    </mc:Choice>
    <mc:Fallback xmlns="">
      <p:transition spd="slow" advTm="4100">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943320" y="1614539"/>
            <a:ext cx="10360660" cy="1014730"/>
            <a:chOff x="943320" y="2528939"/>
            <a:chExt cx="10360660" cy="1014730"/>
          </a:xfrm>
        </p:grpSpPr>
        <p:sp>
          <p:nvSpPr>
            <p:cNvPr id="6" name="Oval 34"/>
            <p:cNvSpPr/>
            <p:nvPr/>
          </p:nvSpPr>
          <p:spPr>
            <a:xfrm>
              <a:off x="943320" y="2529077"/>
              <a:ext cx="720000" cy="720000"/>
            </a:xfrm>
            <a:prstGeom prst="ellipse">
              <a:avLst/>
            </a:prstGeom>
            <a:solidFill>
              <a:srgbClr val="D92328"/>
            </a:solidFill>
            <a:ln w="25400">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sp>
        <p:sp>
          <p:nvSpPr>
            <p:cNvPr id="24" name="TextBox 64"/>
            <p:cNvSpPr txBox="1"/>
            <p:nvPr/>
          </p:nvSpPr>
          <p:spPr>
            <a:xfrm>
              <a:off x="1956780" y="2528939"/>
              <a:ext cx="9347200" cy="1014730"/>
            </a:xfrm>
            <a:prstGeom prst="rect">
              <a:avLst/>
            </a:prstGeom>
            <a:noFill/>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ea"/>
                </a:rPr>
                <a:t>汽车行驶工况数据 </a:t>
              </a:r>
              <a:r>
                <a:rPr lang="en-US" altLang="zh-CN" sz="2000" b="1" dirty="0">
                  <a:solidFill>
                    <a:schemeClr val="bg1"/>
                  </a:solidFill>
                  <a:latin typeface="微软雅黑" panose="020B0503020204020204" charset="-122"/>
                  <a:ea typeface="微软雅黑" panose="020B0503020204020204" charset="-122"/>
                  <a:cs typeface="微软雅黑" panose="020B0503020204020204" charset="-122"/>
                  <a:sym typeface="+mn-ea"/>
                </a:rPr>
                <a:t>Vehicle Running Performance Data</a:t>
              </a:r>
              <a:endPar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endParaRPr lang="zh-CN" altLang="en-US" sz="8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r>
                <a:rPr lang="zh-CN" altLang="en-US" sz="1600" dirty="0">
                  <a:solidFill>
                    <a:prstClr val="white"/>
                  </a:solidFill>
                  <a:latin typeface="微软雅黑" panose="020B0503020204020204" charset="-122"/>
                  <a:ea typeface="微软雅黑" panose="020B0503020204020204" charset="-122"/>
                  <a:cs typeface="微软雅黑" panose="020B0503020204020204" charset="-122"/>
                  <a:sym typeface="+mn-ea"/>
                </a:rPr>
                <a:t>汽车行驶工况数据是汽车行业的一项重要的共性基础技术，是车辆能耗</a:t>
              </a:r>
              <a:r>
                <a:rPr lang="en-US" altLang="zh-CN" sz="1600" dirty="0">
                  <a:solidFill>
                    <a:prstClr val="white"/>
                  </a:solidFill>
                  <a:latin typeface="微软雅黑" panose="020B0503020204020204" charset="-122"/>
                  <a:ea typeface="微软雅黑" panose="020B0503020204020204" charset="-122"/>
                  <a:cs typeface="微软雅黑" panose="020B0503020204020204" charset="-122"/>
                  <a:sym typeface="+mn-ea"/>
                </a:rPr>
                <a:t>/</a:t>
              </a:r>
              <a:r>
                <a:rPr lang="zh-CN" altLang="en-US" sz="1600" dirty="0">
                  <a:solidFill>
                    <a:prstClr val="white"/>
                  </a:solidFill>
                  <a:latin typeface="微软雅黑" panose="020B0503020204020204" charset="-122"/>
                  <a:ea typeface="微软雅黑" panose="020B0503020204020204" charset="-122"/>
                  <a:cs typeface="微软雅黑" panose="020B0503020204020204" charset="-122"/>
                  <a:sym typeface="+mn-ea"/>
                </a:rPr>
                <a:t>排放测试方法和标准的基础，是汽车各项性能指标标定优化主要基准，开放“中国工况”具有必要性。</a:t>
              </a:r>
              <a:endParaRPr lang="id-ID" sz="1600" dirty="0">
                <a:solidFill>
                  <a:schemeClr val="bg1"/>
                </a:solidFill>
                <a:latin typeface="微软雅黑" panose="020B0503020204020204" charset="-122"/>
                <a:ea typeface="微软雅黑" panose="020B0503020204020204" charset="-122"/>
                <a:cs typeface="微软雅黑" panose="020B0503020204020204" charset="-122"/>
              </a:endParaRPr>
            </a:p>
          </p:txBody>
        </p:sp>
      </p:grpSp>
      <p:sp>
        <p:nvSpPr>
          <p:cNvPr id="32" name="TextBox 1"/>
          <p:cNvSpPr txBox="1"/>
          <p:nvPr/>
        </p:nvSpPr>
        <p:spPr>
          <a:xfrm>
            <a:off x="723900" y="622300"/>
            <a:ext cx="2133600" cy="737870"/>
          </a:xfrm>
          <a:prstGeom prst="rect">
            <a:avLst/>
          </a:prstGeom>
          <a:noFill/>
        </p:spPr>
        <p:txBody>
          <a:bodyPr wrap="none" lIns="0" tIns="0" rIns="0" rtlCol="0">
            <a:spAutoFit/>
          </a:bodyPr>
          <a:lstStyle/>
          <a:p>
            <a:pPr>
              <a:lnSpc>
                <a:spcPts val="3600"/>
              </a:lnSpc>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数据开放类型</a:t>
            </a:r>
            <a:endParaRPr lang="en-US" altLang="zh-CN" sz="2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800"/>
              </a:lnSpc>
            </a:pPr>
            <a:endParaRPr lang="en-US" altLang="zh-CN" sz="1800" b="1" dirty="0">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943320" y="2920099"/>
            <a:ext cx="10360660" cy="1754326"/>
            <a:chOff x="943320" y="2528939"/>
            <a:chExt cx="10360660" cy="1754326"/>
          </a:xfrm>
        </p:grpSpPr>
        <p:sp>
          <p:nvSpPr>
            <p:cNvPr id="31" name="Oval 34"/>
            <p:cNvSpPr/>
            <p:nvPr/>
          </p:nvSpPr>
          <p:spPr>
            <a:xfrm>
              <a:off x="943320" y="2529077"/>
              <a:ext cx="720000" cy="720000"/>
            </a:xfrm>
            <a:prstGeom prst="ellipse">
              <a:avLst/>
            </a:prstGeom>
            <a:solidFill>
              <a:srgbClr val="D92328"/>
            </a:solidFill>
            <a:ln w="25400">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sp>
        <p:sp>
          <p:nvSpPr>
            <p:cNvPr id="35" name="TextBox 64"/>
            <p:cNvSpPr txBox="1"/>
            <p:nvPr/>
          </p:nvSpPr>
          <p:spPr>
            <a:xfrm>
              <a:off x="1956780" y="2528939"/>
              <a:ext cx="9347200" cy="1754326"/>
            </a:xfrm>
            <a:prstGeom prst="rect">
              <a:avLst/>
            </a:prstGeom>
            <a:noFill/>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ea"/>
                </a:rPr>
                <a:t>车后市场汽配供应链数据 </a:t>
              </a:r>
              <a:r>
                <a:rPr lang="en-US" altLang="zh-CN" sz="2000" b="1" dirty="0">
                  <a:solidFill>
                    <a:schemeClr val="bg1"/>
                  </a:solidFill>
                  <a:latin typeface="微软雅黑" panose="020B0503020204020204" charset="-122"/>
                  <a:ea typeface="微软雅黑" panose="020B0503020204020204" charset="-122"/>
                  <a:cs typeface="微软雅黑" panose="020B0503020204020204" charset="-122"/>
                  <a:sym typeface="+mn-ea"/>
                </a:rPr>
                <a:t>Accessories Supply Data of After Sale Market</a:t>
              </a:r>
              <a:endPar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endParaRPr lang="zh-CN" altLang="en-US" sz="800" b="1" dirty="0">
                <a:solidFill>
                  <a:schemeClr val="bg1"/>
                </a:solidFill>
                <a:latin typeface="微软雅黑" panose="020B0503020204020204" charset="-122"/>
                <a:ea typeface="微软雅黑" panose="020B0503020204020204" charset="-122"/>
                <a:cs typeface="微软雅黑" panose="020B0503020204020204" charset="-122"/>
              </a:endParaRPr>
            </a:p>
            <a:p>
              <a:pPr algn="l"/>
              <a:r>
                <a:rPr lang="zh-CN" altLang="en-US" sz="1600" dirty="0">
                  <a:solidFill>
                    <a:prstClr val="white"/>
                  </a:solidFill>
                  <a:latin typeface="微软雅黑" panose="020B0503020204020204" charset="-122"/>
                  <a:ea typeface="微软雅黑" panose="020B0503020204020204" charset="-122"/>
                  <a:cs typeface="微软雅黑" panose="020B0503020204020204" charset="-122"/>
                  <a:sym typeface="+mn-ea"/>
                </a:rPr>
                <a:t>受限于主机厂对汽配数据的种种技术封锁，专门从事汽配数据库的企业，目前已经所剩无几。这些企业的数据质量都存在着或多或少的问题，稳定性、完整性、准确性依旧是需要面对的挑战。对于行业而言，经销商一旦自主拥有汽配数据库后，便会链接其他各个品牌经销商库存，以最轻的方式实现全品牌经营，通过原有的销售网络，满足更多终端采购需求，同时也具备了商业场景创新条件；汽配数据库就成为了真正意义上的基础设施，可能会改变行业格局，同时也让每个从业者都重新拥有了想象空间。 </a:t>
              </a:r>
              <a:endParaRPr lang="zh-CN" altLang="en-US" sz="1600" dirty="0">
                <a:solidFill>
                  <a:prstClr val="white"/>
                </a:solidFill>
                <a:latin typeface="微软雅黑" panose="020B0503020204020204" charset="-122"/>
                <a:ea typeface="微软雅黑" panose="020B0503020204020204" charset="-122"/>
                <a:cs typeface="微软雅黑" panose="020B0503020204020204" charset="-122"/>
              </a:endParaRPr>
            </a:p>
          </p:txBody>
        </p:sp>
      </p:grpSp>
      <p:grpSp>
        <p:nvGrpSpPr>
          <p:cNvPr id="36" name="组合 35"/>
          <p:cNvGrpSpPr/>
          <p:nvPr/>
        </p:nvGrpSpPr>
        <p:grpSpPr>
          <a:xfrm>
            <a:off x="943320" y="4931779"/>
            <a:ext cx="10360660" cy="1260475"/>
            <a:chOff x="943320" y="2528939"/>
            <a:chExt cx="10360660" cy="1260475"/>
          </a:xfrm>
        </p:grpSpPr>
        <p:sp>
          <p:nvSpPr>
            <p:cNvPr id="38" name="Oval 34"/>
            <p:cNvSpPr/>
            <p:nvPr/>
          </p:nvSpPr>
          <p:spPr>
            <a:xfrm>
              <a:off x="943320" y="2529077"/>
              <a:ext cx="720000" cy="720000"/>
            </a:xfrm>
            <a:prstGeom prst="ellipse">
              <a:avLst/>
            </a:prstGeom>
            <a:solidFill>
              <a:srgbClr val="D92328"/>
            </a:solidFill>
            <a:ln w="25400">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sp>
        <p:sp>
          <p:nvSpPr>
            <p:cNvPr id="40" name="TextBox 64"/>
            <p:cNvSpPr txBox="1"/>
            <p:nvPr/>
          </p:nvSpPr>
          <p:spPr>
            <a:xfrm>
              <a:off x="1956780" y="2528939"/>
              <a:ext cx="9347200" cy="1260475"/>
            </a:xfrm>
            <a:prstGeom prst="rect">
              <a:avLst/>
            </a:prstGeom>
            <a:noFill/>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ea"/>
                </a:rPr>
                <a:t>出行路况数据 </a:t>
              </a:r>
              <a:r>
                <a:rPr lang="en-US" altLang="zh-CN" sz="2000" b="1" dirty="0">
                  <a:solidFill>
                    <a:schemeClr val="bg1"/>
                  </a:solidFill>
                  <a:latin typeface="微软雅黑" panose="020B0503020204020204" charset="-122"/>
                  <a:ea typeface="微软雅黑" panose="020B0503020204020204" charset="-122"/>
                  <a:cs typeface="微软雅黑" panose="020B0503020204020204" charset="-122"/>
                  <a:sym typeface="+mn-ea"/>
                </a:rPr>
                <a:t>Road Condition Data</a:t>
              </a:r>
              <a:endPar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endParaRPr lang="zh-CN" altLang="en-US" sz="800" dirty="0">
                <a:solidFill>
                  <a:schemeClr val="bg1"/>
                </a:solidFill>
                <a:latin typeface="微软雅黑" panose="020B0503020204020204" charset="-122"/>
                <a:ea typeface="微软雅黑" panose="020B0503020204020204" charset="-122"/>
                <a:cs typeface="微软雅黑" panose="020B0503020204020204" charset="-122"/>
              </a:endParaRPr>
            </a:p>
            <a:p>
              <a:pPr lvl="0">
                <a:defRPr/>
              </a:pPr>
              <a:r>
                <a:rPr lang="zh-CN" altLang="en-US" sz="1600" dirty="0">
                  <a:solidFill>
                    <a:prstClr val="white"/>
                  </a:solidFill>
                  <a:latin typeface="微软雅黑" panose="020B0503020204020204" charset="-122"/>
                  <a:ea typeface="微软雅黑" panose="020B0503020204020204" charset="-122"/>
                  <a:cs typeface="微软雅黑" panose="020B0503020204020204" charset="-122"/>
                  <a:sym typeface="+mn-ea"/>
                </a:rPr>
                <a:t>从前走到哪，才知道哪里堵，现在在家就可以随意查看。在出行的同时，我们还可以根据拥堵情况来改变我们出行的路线，给人们出行带来了极大的便利。但同时，现行的路况系统仍存在信息延迟、导航路线与路况信息混乱的问题。</a:t>
              </a:r>
              <a:endParaRPr lang="zh-CN" altLang="en-US" sz="1600" dirty="0">
                <a:solidFill>
                  <a:prstClr val="white"/>
                </a:solidFill>
                <a:latin typeface="微软雅黑" panose="020B0503020204020204" charset="-122"/>
                <a:ea typeface="微软雅黑" panose="020B0503020204020204" charset="-122"/>
                <a:cs typeface="微软雅黑" panose="020B0503020204020204" charset="-122"/>
              </a:endParaRPr>
            </a:p>
          </p:txBody>
        </p:sp>
      </p:grpSp>
      <p:sp>
        <p:nvSpPr>
          <p:cNvPr id="3" name="TextBox 2"/>
          <p:cNvSpPr txBox="1"/>
          <p:nvPr/>
        </p:nvSpPr>
        <p:spPr>
          <a:xfrm>
            <a:off x="619603" y="1098952"/>
            <a:ext cx="3283653" cy="369332"/>
          </a:xfrm>
          <a:prstGeom prst="rect">
            <a:avLst/>
          </a:prstGeom>
          <a:noFill/>
        </p:spPr>
        <p:txBody>
          <a:bodyPr wrap="square" rtlCol="0">
            <a:spAutoFit/>
          </a:bodyPr>
          <a:lstStyle/>
          <a:p>
            <a:r>
              <a:rPr lang="en-US" altLang="zh-CN" dirty="0">
                <a:solidFill>
                  <a:schemeClr val="bg1"/>
                </a:solidFill>
              </a:rPr>
              <a:t>Open D</a:t>
            </a:r>
            <a:r>
              <a:rPr lang="en-US" dirty="0">
                <a:solidFill>
                  <a:schemeClr val="bg1"/>
                </a:solidFill>
              </a:rPr>
              <a:t>ata Type</a:t>
            </a:r>
          </a:p>
        </p:txBody>
      </p:sp>
      <p:sp>
        <p:nvSpPr>
          <p:cNvPr id="14" name="矩形 13">
            <a:extLst>
              <a:ext uri="{FF2B5EF4-FFF2-40B4-BE49-F238E27FC236}">
                <a16:creationId xmlns:a16="http://schemas.microsoft.com/office/drawing/2014/main" id="{24DD403B-74A8-486C-B713-A6F44B65E594}"/>
              </a:ext>
            </a:extLst>
          </p:cNvPr>
          <p:cNvSpPr/>
          <p:nvPr/>
        </p:nvSpPr>
        <p:spPr>
          <a:xfrm>
            <a:off x="723900" y="1053233"/>
            <a:ext cx="1933575" cy="45719"/>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850" advTm="4100">
        <p:pull/>
      </p:transition>
    </mc:Choice>
    <mc:Fallback xmlns="">
      <p:transition spd="slow" advTm="4100">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1"/>
          <p:cNvSpPr/>
          <p:nvPr/>
        </p:nvSpPr>
        <p:spPr>
          <a:xfrm>
            <a:off x="2379345" y="1878965"/>
            <a:ext cx="2256155" cy="2256155"/>
          </a:xfrm>
          <a:custGeom>
            <a:avLst/>
            <a:gdLst>
              <a:gd name="connsiteX0" fmla="*/ 0 w 2599531"/>
              <a:gd name="connsiteY0" fmla="*/ 1299766 h 2599531"/>
              <a:gd name="connsiteX1" fmla="*/ 1299766 w 2599531"/>
              <a:gd name="connsiteY1" fmla="*/ 0 h 2599531"/>
              <a:gd name="connsiteX2" fmla="*/ 2599532 w 2599531"/>
              <a:gd name="connsiteY2" fmla="*/ 1299766 h 2599531"/>
              <a:gd name="connsiteX3" fmla="*/ 1299766 w 2599531"/>
              <a:gd name="connsiteY3" fmla="*/ 2599532 h 2599531"/>
              <a:gd name="connsiteX4" fmla="*/ 0 w 2599531"/>
              <a:gd name="connsiteY4" fmla="*/ 1299766 h 259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9531" h="2599531">
                <a:moveTo>
                  <a:pt x="0" y="1299766"/>
                </a:moveTo>
                <a:cubicBezTo>
                  <a:pt x="0" y="581925"/>
                  <a:pt x="581925" y="0"/>
                  <a:pt x="1299766" y="0"/>
                </a:cubicBezTo>
                <a:cubicBezTo>
                  <a:pt x="2017607" y="0"/>
                  <a:pt x="2599532" y="581925"/>
                  <a:pt x="2599532" y="1299766"/>
                </a:cubicBezTo>
                <a:cubicBezTo>
                  <a:pt x="2599532" y="2017607"/>
                  <a:pt x="2017607" y="2599532"/>
                  <a:pt x="1299766" y="2599532"/>
                </a:cubicBezTo>
                <a:cubicBezTo>
                  <a:pt x="581925" y="2599532"/>
                  <a:pt x="0" y="2017607"/>
                  <a:pt x="0" y="1299766"/>
                </a:cubicBezTo>
                <a:close/>
              </a:path>
            </a:pathLst>
          </a:custGeom>
          <a:solidFill>
            <a:srgbClr val="D92328"/>
          </a:solidFill>
          <a:ln w="25400">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523754" tIns="456893" rIns="523754" bIns="456893" numCol="1" spcCol="1270" anchor="ctr" anchorCtr="0">
            <a:noAutofit/>
          </a:bodyPr>
          <a:lstStyle/>
          <a:p>
            <a:pPr lvl="0" algn="ctr" defTabSz="2667000">
              <a:lnSpc>
                <a:spcPct val="90000"/>
              </a:lnSpc>
              <a:spcBef>
                <a:spcPct val="0"/>
              </a:spcBef>
              <a:spcAft>
                <a:spcPct val="35000"/>
              </a:spcAft>
            </a:pPr>
            <a:endParaRPr lang="id-ID" sz="6000" i="0" kern="1200" dirty="0">
              <a:solidFill>
                <a:schemeClr val="bg1"/>
              </a:solidFill>
              <a:latin typeface="FontAwesome" pitchFamily="2" charset="0"/>
            </a:endParaRPr>
          </a:p>
        </p:txBody>
      </p:sp>
      <p:sp>
        <p:nvSpPr>
          <p:cNvPr id="11" name="Freeform 22"/>
          <p:cNvSpPr/>
          <p:nvPr/>
        </p:nvSpPr>
        <p:spPr>
          <a:xfrm>
            <a:off x="4184650" y="1658620"/>
            <a:ext cx="2697480" cy="2697480"/>
          </a:xfrm>
          <a:custGeom>
            <a:avLst/>
            <a:gdLst>
              <a:gd name="connsiteX0" fmla="*/ 0 w 3108077"/>
              <a:gd name="connsiteY0" fmla="*/ 1554039 h 3108077"/>
              <a:gd name="connsiteX1" fmla="*/ 1554039 w 3108077"/>
              <a:gd name="connsiteY1" fmla="*/ 0 h 3108077"/>
              <a:gd name="connsiteX2" fmla="*/ 3108078 w 3108077"/>
              <a:gd name="connsiteY2" fmla="*/ 1554039 h 3108077"/>
              <a:gd name="connsiteX3" fmla="*/ 1554039 w 3108077"/>
              <a:gd name="connsiteY3" fmla="*/ 3108078 h 3108077"/>
              <a:gd name="connsiteX4" fmla="*/ 0 w 3108077"/>
              <a:gd name="connsiteY4" fmla="*/ 1554039 h 3108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077" h="3108077">
                <a:moveTo>
                  <a:pt x="0" y="1554039"/>
                </a:moveTo>
                <a:cubicBezTo>
                  <a:pt x="0" y="695767"/>
                  <a:pt x="695767" y="0"/>
                  <a:pt x="1554039" y="0"/>
                </a:cubicBezTo>
                <a:cubicBezTo>
                  <a:pt x="2412311" y="0"/>
                  <a:pt x="3108078" y="695767"/>
                  <a:pt x="3108078" y="1554039"/>
                </a:cubicBezTo>
                <a:cubicBezTo>
                  <a:pt x="3108078" y="2412311"/>
                  <a:pt x="2412311" y="3108078"/>
                  <a:pt x="1554039" y="3108078"/>
                </a:cubicBezTo>
                <a:cubicBezTo>
                  <a:pt x="695767" y="3108078"/>
                  <a:pt x="0" y="2412311"/>
                  <a:pt x="0" y="1554039"/>
                </a:cubicBezTo>
                <a:close/>
              </a:path>
            </a:pathLst>
          </a:custGeom>
          <a:solidFill>
            <a:srgbClr val="D92328">
              <a:alpha val="58000"/>
            </a:srgbClr>
          </a:solidFill>
          <a:ln w="25400">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598228" tIns="566927" rIns="598228" bIns="566927" numCol="1" spcCol="1270" anchor="ctr" anchorCtr="0">
            <a:noAutofit/>
          </a:bodyPr>
          <a:lstStyle/>
          <a:p>
            <a:pPr lvl="0" algn="ctr" defTabSz="3911600">
              <a:lnSpc>
                <a:spcPct val="90000"/>
              </a:lnSpc>
              <a:spcBef>
                <a:spcPct val="0"/>
              </a:spcBef>
              <a:spcAft>
                <a:spcPct val="35000"/>
              </a:spcAft>
            </a:pPr>
            <a:endParaRPr lang="id-ID" sz="8800" i="0" kern="1200" dirty="0">
              <a:solidFill>
                <a:schemeClr val="bg1"/>
              </a:solidFill>
              <a:latin typeface="FontAwesome" pitchFamily="2" charset="0"/>
            </a:endParaRPr>
          </a:p>
        </p:txBody>
      </p:sp>
      <p:sp>
        <p:nvSpPr>
          <p:cNvPr id="16" name="Freeform 23"/>
          <p:cNvSpPr/>
          <p:nvPr/>
        </p:nvSpPr>
        <p:spPr>
          <a:xfrm>
            <a:off x="6430645" y="2018030"/>
            <a:ext cx="1888490" cy="1978025"/>
          </a:xfrm>
          <a:custGeom>
            <a:avLst/>
            <a:gdLst>
              <a:gd name="connsiteX0" fmla="*/ 0 w 2176015"/>
              <a:gd name="connsiteY0" fmla="*/ 1139634 h 2279268"/>
              <a:gd name="connsiteX1" fmla="*/ 1088008 w 2176015"/>
              <a:gd name="connsiteY1" fmla="*/ 0 h 2279268"/>
              <a:gd name="connsiteX2" fmla="*/ 2176016 w 2176015"/>
              <a:gd name="connsiteY2" fmla="*/ 1139634 h 2279268"/>
              <a:gd name="connsiteX3" fmla="*/ 1088008 w 2176015"/>
              <a:gd name="connsiteY3" fmla="*/ 2279268 h 2279268"/>
              <a:gd name="connsiteX4" fmla="*/ 0 w 2176015"/>
              <a:gd name="connsiteY4" fmla="*/ 1139634 h 2279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015" h="2279268">
                <a:moveTo>
                  <a:pt x="0" y="1139634"/>
                </a:moveTo>
                <a:cubicBezTo>
                  <a:pt x="0" y="510232"/>
                  <a:pt x="487118" y="0"/>
                  <a:pt x="1088008" y="0"/>
                </a:cubicBezTo>
                <a:cubicBezTo>
                  <a:pt x="1688898" y="0"/>
                  <a:pt x="2176016" y="510232"/>
                  <a:pt x="2176016" y="1139634"/>
                </a:cubicBezTo>
                <a:cubicBezTo>
                  <a:pt x="2176016" y="1769036"/>
                  <a:pt x="1688898" y="2279268"/>
                  <a:pt x="1088008" y="2279268"/>
                </a:cubicBezTo>
                <a:cubicBezTo>
                  <a:pt x="487118" y="2279268"/>
                  <a:pt x="0" y="1769036"/>
                  <a:pt x="0" y="1139634"/>
                </a:cubicBezTo>
                <a:close/>
              </a:path>
            </a:pathLst>
          </a:custGeom>
          <a:solidFill>
            <a:srgbClr val="D92328"/>
          </a:solidFill>
          <a:ln w="25400">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461731" tIns="402371" rIns="461731" bIns="402371" numCol="1" spcCol="1270" anchor="ctr" anchorCtr="0">
            <a:noAutofit/>
          </a:bodyPr>
          <a:lstStyle/>
          <a:p>
            <a:pPr lvl="0" algn="ctr" defTabSz="2400300">
              <a:lnSpc>
                <a:spcPct val="90000"/>
              </a:lnSpc>
              <a:spcBef>
                <a:spcPct val="0"/>
              </a:spcBef>
              <a:spcAft>
                <a:spcPct val="35000"/>
              </a:spcAft>
            </a:pPr>
            <a:endParaRPr lang="id-ID" sz="5400" i="0" kern="1200" dirty="0">
              <a:solidFill>
                <a:schemeClr val="bg1"/>
              </a:solidFill>
              <a:latin typeface="FontAwesome" pitchFamily="2" charset="0"/>
            </a:endParaRPr>
          </a:p>
        </p:txBody>
      </p:sp>
      <p:sp>
        <p:nvSpPr>
          <p:cNvPr id="21" name="Freeform 24"/>
          <p:cNvSpPr/>
          <p:nvPr/>
        </p:nvSpPr>
        <p:spPr>
          <a:xfrm>
            <a:off x="8187690" y="2226310"/>
            <a:ext cx="1562100" cy="1562100"/>
          </a:xfrm>
          <a:custGeom>
            <a:avLst/>
            <a:gdLst>
              <a:gd name="connsiteX0" fmla="*/ 0 w 1799993"/>
              <a:gd name="connsiteY0" fmla="*/ 899997 h 1799993"/>
              <a:gd name="connsiteX1" fmla="*/ 899997 w 1799993"/>
              <a:gd name="connsiteY1" fmla="*/ 0 h 1799993"/>
              <a:gd name="connsiteX2" fmla="*/ 1799994 w 1799993"/>
              <a:gd name="connsiteY2" fmla="*/ 899997 h 1799993"/>
              <a:gd name="connsiteX3" fmla="*/ 899997 w 1799993"/>
              <a:gd name="connsiteY3" fmla="*/ 1799994 h 1799993"/>
              <a:gd name="connsiteX4" fmla="*/ 0 w 1799993"/>
              <a:gd name="connsiteY4" fmla="*/ 899997 h 1799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993" h="1799993">
                <a:moveTo>
                  <a:pt x="0" y="899997"/>
                </a:moveTo>
                <a:cubicBezTo>
                  <a:pt x="0" y="402942"/>
                  <a:pt x="402942" y="0"/>
                  <a:pt x="899997" y="0"/>
                </a:cubicBezTo>
                <a:cubicBezTo>
                  <a:pt x="1397052" y="0"/>
                  <a:pt x="1799994" y="402942"/>
                  <a:pt x="1799994" y="899997"/>
                </a:cubicBezTo>
                <a:cubicBezTo>
                  <a:pt x="1799994" y="1397052"/>
                  <a:pt x="1397052" y="1799994"/>
                  <a:pt x="899997" y="1799994"/>
                </a:cubicBezTo>
                <a:cubicBezTo>
                  <a:pt x="402942" y="1799994"/>
                  <a:pt x="0" y="1397052"/>
                  <a:pt x="0" y="899997"/>
                </a:cubicBezTo>
                <a:close/>
              </a:path>
            </a:pathLst>
          </a:custGeom>
          <a:solidFill>
            <a:srgbClr val="D92328">
              <a:alpha val="58000"/>
            </a:srgbClr>
          </a:solidFill>
          <a:ln w="25400">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406664" tIns="319483" rIns="406664" bIns="319483" numCol="1" spcCol="1270" anchor="ctr" anchorCtr="0">
            <a:noAutofit/>
          </a:bodyPr>
          <a:lstStyle/>
          <a:p>
            <a:pPr lvl="0" algn="ctr" defTabSz="1955800">
              <a:lnSpc>
                <a:spcPct val="90000"/>
              </a:lnSpc>
              <a:spcBef>
                <a:spcPct val="0"/>
              </a:spcBef>
              <a:spcAft>
                <a:spcPct val="35000"/>
              </a:spcAft>
            </a:pPr>
            <a:endParaRPr lang="id-ID" sz="4400" i="0" kern="1200" dirty="0">
              <a:solidFill>
                <a:schemeClr val="bg1"/>
              </a:solidFill>
              <a:latin typeface="FontAwesome" pitchFamily="2" charset="0"/>
            </a:endParaRPr>
          </a:p>
        </p:txBody>
      </p:sp>
      <p:sp>
        <p:nvSpPr>
          <p:cNvPr id="7" name="Oval 45"/>
          <p:cNvSpPr>
            <a:spLocks noChangeArrowheads="1"/>
          </p:cNvSpPr>
          <p:nvPr/>
        </p:nvSpPr>
        <p:spPr bwMode="auto">
          <a:xfrm>
            <a:off x="3394710" y="4191635"/>
            <a:ext cx="155575" cy="166370"/>
          </a:xfrm>
          <a:prstGeom prst="ellipse">
            <a:avLst/>
          </a:prstGeom>
          <a:solidFill>
            <a:srgbClr val="D92328"/>
          </a:solidFill>
          <a:ln w="9525">
            <a:noFill/>
            <a:round/>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endParaRPr lang="en-US">
              <a:solidFill>
                <a:schemeClr val="bg1"/>
              </a:solidFill>
            </a:endParaRPr>
          </a:p>
        </p:txBody>
      </p:sp>
      <p:cxnSp>
        <p:nvCxnSpPr>
          <p:cNvPr id="8" name="Straight Connector 9"/>
          <p:cNvCxnSpPr/>
          <p:nvPr/>
        </p:nvCxnSpPr>
        <p:spPr>
          <a:xfrm rot="5400000">
            <a:off x="3257550" y="4603750"/>
            <a:ext cx="428625" cy="635"/>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Title 13"/>
          <p:cNvSpPr txBox="1"/>
          <p:nvPr/>
        </p:nvSpPr>
        <p:spPr>
          <a:xfrm>
            <a:off x="2629534" y="4683125"/>
            <a:ext cx="1993889" cy="923330"/>
          </a:xfrm>
          <a:prstGeom prst="rect">
            <a:avLst/>
          </a:prstGeom>
        </p:spPr>
        <p:txBody>
          <a:bodyPr vert="horz" lIns="91440" tIns="45720" rIns="91440" bIns="45720" rtlCol="0" anchor="ctr">
            <a:normAutofit fontScale="40000" lnSpcReduction="20000"/>
          </a:bodyPr>
          <a:lstStyle>
            <a:lvl1pPr algn="l" defTabSz="914400" rtl="0" eaLnBrk="1" latinLnBrk="0" hangingPunct="1">
              <a:spcBef>
                <a:spcPct val="0"/>
              </a:spcBef>
              <a:buNone/>
              <a:defRPr sz="3200" b="0" kern="1200">
                <a:solidFill>
                  <a:schemeClr val="tx1">
                    <a:lumMod val="65000"/>
                    <a:lumOff val="35000"/>
                  </a:schemeClr>
                </a:solidFill>
                <a:latin typeface="Source Sans Pro Light" panose="020B0403030403020204" pitchFamily="34" charset="0"/>
                <a:ea typeface="+mj-ea"/>
                <a:cs typeface="+mj-cs"/>
              </a:defRPr>
            </a:lvl1pPr>
          </a:lstStyle>
          <a:p>
            <a:pPr algn="ctr" fontAlgn="auto">
              <a:lnSpc>
                <a:spcPct val="150000"/>
              </a:lnSpc>
            </a:pPr>
            <a:r>
              <a:rPr lang="zh-CN" altLang="en-US" sz="3300" dirty="0">
                <a:solidFill>
                  <a:schemeClr val="bg1"/>
                </a:solidFill>
                <a:latin typeface="微软雅黑" panose="020B0503020204020204" charset="-122"/>
                <a:ea typeface="微软雅黑" panose="020B0503020204020204" charset="-122"/>
              </a:rPr>
              <a:t>数据开放意愿弱</a:t>
            </a:r>
            <a:endParaRPr lang="en-US" altLang="zh-CN" sz="3300" dirty="0">
              <a:solidFill>
                <a:schemeClr val="bg1"/>
              </a:solidFill>
              <a:latin typeface="微软雅黑" panose="020B0503020204020204" charset="-122"/>
              <a:ea typeface="微软雅黑" panose="020B0503020204020204" charset="-122"/>
            </a:endParaRPr>
          </a:p>
          <a:p>
            <a:pPr algn="ctr">
              <a:lnSpc>
                <a:spcPct val="150000"/>
              </a:lnSpc>
            </a:pPr>
            <a:r>
              <a:rPr lang="en-US" sz="3300" dirty="0">
                <a:solidFill>
                  <a:schemeClr val="bg1"/>
                </a:solidFill>
                <a:latin typeface="微软雅黑" panose="020B0503020204020204" charset="-122"/>
                <a:ea typeface="微软雅黑" panose="020B0503020204020204" charset="-122"/>
              </a:rPr>
              <a:t>Data owners reluctant to open</a:t>
            </a:r>
          </a:p>
          <a:p>
            <a:pPr algn="ctr" fontAlgn="auto">
              <a:lnSpc>
                <a:spcPct val="150000"/>
              </a:lnSpc>
            </a:pPr>
            <a:endParaRPr lang="zh-CN" altLang="en-US" sz="1400" dirty="0">
              <a:solidFill>
                <a:schemeClr val="bg1"/>
              </a:solidFill>
              <a:latin typeface="微软雅黑" panose="020B0503020204020204" charset="-122"/>
              <a:ea typeface="微软雅黑" panose="020B0503020204020204" charset="-122"/>
            </a:endParaRPr>
          </a:p>
        </p:txBody>
      </p:sp>
      <p:sp>
        <p:nvSpPr>
          <p:cNvPr id="12" name="Oval 45"/>
          <p:cNvSpPr>
            <a:spLocks noChangeArrowheads="1"/>
          </p:cNvSpPr>
          <p:nvPr/>
        </p:nvSpPr>
        <p:spPr bwMode="auto">
          <a:xfrm>
            <a:off x="5423535" y="4403090"/>
            <a:ext cx="155575" cy="167005"/>
          </a:xfrm>
          <a:prstGeom prst="ellipse">
            <a:avLst/>
          </a:prstGeom>
          <a:solidFill>
            <a:srgbClr val="D92328"/>
          </a:solidFill>
          <a:ln w="9525">
            <a:noFill/>
            <a:round/>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endParaRPr lang="en-US">
              <a:solidFill>
                <a:schemeClr val="bg1"/>
              </a:solidFill>
            </a:endParaRPr>
          </a:p>
        </p:txBody>
      </p:sp>
      <p:cxnSp>
        <p:nvCxnSpPr>
          <p:cNvPr id="13" name="Straight Connector 12"/>
          <p:cNvCxnSpPr/>
          <p:nvPr/>
        </p:nvCxnSpPr>
        <p:spPr>
          <a:xfrm rot="5400000">
            <a:off x="5287010" y="4815205"/>
            <a:ext cx="428625" cy="635"/>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Title 13"/>
          <p:cNvSpPr txBox="1"/>
          <p:nvPr/>
        </p:nvSpPr>
        <p:spPr>
          <a:xfrm>
            <a:off x="4658360" y="4985385"/>
            <a:ext cx="2101527" cy="117729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3200" b="0" kern="1200">
                <a:solidFill>
                  <a:schemeClr val="tx1">
                    <a:lumMod val="65000"/>
                    <a:lumOff val="35000"/>
                  </a:schemeClr>
                </a:solidFill>
                <a:latin typeface="Source Sans Pro Light" panose="020B0403030403020204" pitchFamily="34" charset="0"/>
                <a:ea typeface="+mj-ea"/>
                <a:cs typeface="+mj-cs"/>
              </a:defRPr>
            </a:lvl1pPr>
          </a:lstStyle>
          <a:p>
            <a:pPr algn="ctr" fontAlgn="auto">
              <a:lnSpc>
                <a:spcPct val="150000"/>
              </a:lnSpc>
            </a:pPr>
            <a:r>
              <a:rPr lang="zh-CN" sz="1400" dirty="0">
                <a:solidFill>
                  <a:schemeClr val="bg1"/>
                </a:solidFill>
                <a:latin typeface="微软雅黑" panose="020B0503020204020204" charset="-122"/>
                <a:ea typeface="微软雅黑" panose="020B0503020204020204" charset="-122"/>
              </a:rPr>
              <a:t>信息化程度高，但内部仍存在数据孤岛</a:t>
            </a:r>
            <a:endParaRPr lang="en-US" altLang="zh-CN" sz="1400" dirty="0">
              <a:solidFill>
                <a:schemeClr val="bg1"/>
              </a:solidFill>
              <a:latin typeface="微软雅黑" panose="020B0503020204020204" charset="-122"/>
              <a:ea typeface="微软雅黑" panose="020B0503020204020204" charset="-122"/>
            </a:endParaRPr>
          </a:p>
          <a:p>
            <a:pPr algn="ctr">
              <a:lnSpc>
                <a:spcPct val="150000"/>
              </a:lnSpc>
            </a:pPr>
            <a:r>
              <a:rPr lang="en-US" sz="1400" dirty="0">
                <a:solidFill>
                  <a:schemeClr val="bg1"/>
                </a:solidFill>
              </a:rPr>
              <a:t>Highly </a:t>
            </a:r>
            <a:r>
              <a:rPr lang="en-US" sz="1400" dirty="0" err="1">
                <a:solidFill>
                  <a:schemeClr val="bg1"/>
                </a:solidFill>
              </a:rPr>
              <a:t>informationalized</a:t>
            </a:r>
            <a:r>
              <a:rPr lang="en-US" sz="1400" dirty="0">
                <a:solidFill>
                  <a:schemeClr val="bg1"/>
                </a:solidFill>
              </a:rPr>
              <a:t> but Data isolation still exist</a:t>
            </a:r>
          </a:p>
          <a:p>
            <a:pPr algn="ctr" fontAlgn="auto">
              <a:lnSpc>
                <a:spcPct val="150000"/>
              </a:lnSpc>
            </a:pPr>
            <a:endParaRPr lang="zh-CN" sz="1400" dirty="0">
              <a:solidFill>
                <a:schemeClr val="bg1"/>
              </a:solidFill>
              <a:latin typeface="微软雅黑" panose="020B0503020204020204" charset="-122"/>
              <a:ea typeface="微软雅黑" panose="020B0503020204020204" charset="-122"/>
            </a:endParaRPr>
          </a:p>
        </p:txBody>
      </p:sp>
      <p:sp>
        <p:nvSpPr>
          <p:cNvPr id="17" name="Oval 45"/>
          <p:cNvSpPr>
            <a:spLocks noChangeArrowheads="1"/>
          </p:cNvSpPr>
          <p:nvPr/>
        </p:nvSpPr>
        <p:spPr bwMode="auto">
          <a:xfrm>
            <a:off x="7313295" y="4037330"/>
            <a:ext cx="155575" cy="167005"/>
          </a:xfrm>
          <a:prstGeom prst="ellipse">
            <a:avLst/>
          </a:prstGeom>
          <a:solidFill>
            <a:srgbClr val="D92328"/>
          </a:solidFill>
          <a:ln w="9525">
            <a:noFill/>
            <a:round/>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endParaRPr lang="en-US">
              <a:solidFill>
                <a:schemeClr val="bg1"/>
              </a:solidFill>
            </a:endParaRPr>
          </a:p>
        </p:txBody>
      </p:sp>
      <p:cxnSp>
        <p:nvCxnSpPr>
          <p:cNvPr id="18" name="Straight Connector 15"/>
          <p:cNvCxnSpPr/>
          <p:nvPr/>
        </p:nvCxnSpPr>
        <p:spPr>
          <a:xfrm rot="5400000">
            <a:off x="7176770" y="4449445"/>
            <a:ext cx="428625" cy="635"/>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Title 13"/>
          <p:cNvSpPr txBox="1"/>
          <p:nvPr/>
        </p:nvSpPr>
        <p:spPr>
          <a:xfrm>
            <a:off x="6548119" y="4620259"/>
            <a:ext cx="1766565" cy="1343026"/>
          </a:xfrm>
          <a:prstGeom prst="rect">
            <a:avLst/>
          </a:prstGeom>
        </p:spPr>
        <p:txBody>
          <a:bodyPr vert="horz" lIns="91440" tIns="45720" rIns="91440" bIns="45720" rtlCol="0" anchor="ctr">
            <a:normAutofit fontScale="82500" lnSpcReduction="20000"/>
          </a:bodyPr>
          <a:lstStyle>
            <a:lvl1pPr algn="l" defTabSz="914400" rtl="0" eaLnBrk="1" latinLnBrk="0" hangingPunct="1">
              <a:spcBef>
                <a:spcPct val="0"/>
              </a:spcBef>
              <a:buNone/>
              <a:defRPr sz="3200" b="0" kern="1200">
                <a:solidFill>
                  <a:schemeClr val="tx1">
                    <a:lumMod val="65000"/>
                    <a:lumOff val="35000"/>
                  </a:schemeClr>
                </a:solidFill>
                <a:latin typeface="Source Sans Pro Light" panose="020B0403030403020204" pitchFamily="34" charset="0"/>
                <a:ea typeface="+mj-ea"/>
                <a:cs typeface="+mj-cs"/>
              </a:defRPr>
            </a:lvl1pPr>
          </a:lstStyle>
          <a:p>
            <a:pPr algn="ctr" fontAlgn="auto">
              <a:lnSpc>
                <a:spcPct val="150000"/>
              </a:lnSpc>
            </a:pPr>
            <a:r>
              <a:rPr lang="zh-CN" sz="1400" dirty="0">
                <a:solidFill>
                  <a:schemeClr val="bg1"/>
                </a:solidFill>
                <a:latin typeface="微软雅黑" panose="020B0503020204020204" charset="-122"/>
                <a:ea typeface="微软雅黑" panose="020B0503020204020204" charset="-122"/>
              </a:rPr>
              <a:t>数据（第一落点数据）技术标准不统一</a:t>
            </a:r>
            <a:endParaRPr lang="en-US" altLang="zh-CN" sz="1400" dirty="0">
              <a:solidFill>
                <a:schemeClr val="bg1"/>
              </a:solidFill>
              <a:latin typeface="微软雅黑" panose="020B0503020204020204" charset="-122"/>
              <a:ea typeface="微软雅黑" panose="020B0503020204020204" charset="-122"/>
            </a:endParaRPr>
          </a:p>
          <a:p>
            <a:pPr algn="ctr">
              <a:lnSpc>
                <a:spcPct val="150000"/>
              </a:lnSpc>
            </a:pPr>
            <a:r>
              <a:rPr lang="en-US" sz="1400" dirty="0">
                <a:solidFill>
                  <a:schemeClr val="bg1"/>
                </a:solidFill>
              </a:rPr>
              <a:t>No commonly accepted (First landing) data technology standard </a:t>
            </a:r>
          </a:p>
          <a:p>
            <a:pPr algn="ctr" fontAlgn="auto">
              <a:lnSpc>
                <a:spcPct val="150000"/>
              </a:lnSpc>
            </a:pPr>
            <a:endParaRPr lang="zh-CN" sz="1400" dirty="0">
              <a:solidFill>
                <a:schemeClr val="bg1"/>
              </a:solidFill>
              <a:latin typeface="微软雅黑" panose="020B0503020204020204" charset="-122"/>
              <a:ea typeface="微软雅黑" panose="020B0503020204020204" charset="-122"/>
            </a:endParaRPr>
          </a:p>
        </p:txBody>
      </p:sp>
      <p:sp>
        <p:nvSpPr>
          <p:cNvPr id="22" name="Oval 45"/>
          <p:cNvSpPr>
            <a:spLocks noChangeArrowheads="1"/>
          </p:cNvSpPr>
          <p:nvPr/>
        </p:nvSpPr>
        <p:spPr bwMode="auto">
          <a:xfrm>
            <a:off x="8890635" y="3813810"/>
            <a:ext cx="155575" cy="167005"/>
          </a:xfrm>
          <a:prstGeom prst="ellipse">
            <a:avLst/>
          </a:prstGeom>
          <a:solidFill>
            <a:srgbClr val="D92328"/>
          </a:solidFill>
          <a:ln w="9525">
            <a:noFill/>
            <a:round/>
          </a:ln>
          <a:effectLst>
            <a:outerShdw blurRad="50800" dist="50800" dir="5400000" algn="ctr" rotWithShape="0">
              <a:srgbClr val="000000">
                <a:alpha val="0"/>
              </a:srgbClr>
            </a:outerShdw>
          </a:effectLst>
        </p:spPr>
        <p:txBody>
          <a:bodyPr vert="horz" wrap="square" lIns="91440" tIns="45720" rIns="91440" bIns="45720" numCol="1" anchor="t" anchorCtr="0" compatLnSpc="1"/>
          <a:lstStyle/>
          <a:p>
            <a:endParaRPr lang="en-US">
              <a:solidFill>
                <a:schemeClr val="bg1"/>
              </a:solidFill>
            </a:endParaRPr>
          </a:p>
        </p:txBody>
      </p:sp>
      <p:cxnSp>
        <p:nvCxnSpPr>
          <p:cNvPr id="23" name="Straight Connector 18"/>
          <p:cNvCxnSpPr/>
          <p:nvPr/>
        </p:nvCxnSpPr>
        <p:spPr>
          <a:xfrm rot="5400000">
            <a:off x="8812530" y="4168140"/>
            <a:ext cx="312420" cy="635"/>
          </a:xfrm>
          <a:prstGeom prst="line">
            <a:avLst/>
          </a:prstGeom>
          <a:ln w="1270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Title 13"/>
          <p:cNvSpPr txBox="1"/>
          <p:nvPr/>
        </p:nvSpPr>
        <p:spPr>
          <a:xfrm>
            <a:off x="8159115" y="4270375"/>
            <a:ext cx="3211826" cy="1044575"/>
          </a:xfrm>
          <a:prstGeom prst="rect">
            <a:avLst/>
          </a:prstGeom>
        </p:spPr>
        <p:txBody>
          <a:bodyPr vert="horz" lIns="91440" tIns="45720" rIns="91440" bIns="45720" rtlCol="0" anchor="ctr">
            <a:normAutofit fontScale="82500" lnSpcReduction="10000"/>
          </a:bodyPr>
          <a:lstStyle>
            <a:lvl1pPr algn="l" defTabSz="914400" rtl="0" eaLnBrk="1" latinLnBrk="0" hangingPunct="1">
              <a:spcBef>
                <a:spcPct val="0"/>
              </a:spcBef>
              <a:buNone/>
              <a:defRPr sz="3200" b="0" kern="1200">
                <a:solidFill>
                  <a:schemeClr val="tx1">
                    <a:lumMod val="65000"/>
                    <a:lumOff val="35000"/>
                  </a:schemeClr>
                </a:solidFill>
                <a:latin typeface="Source Sans Pro Light" panose="020B0403030403020204" pitchFamily="34" charset="0"/>
                <a:ea typeface="+mj-ea"/>
                <a:cs typeface="+mj-cs"/>
              </a:defRPr>
            </a:lvl1pPr>
          </a:lstStyle>
          <a:p>
            <a:pPr algn="ctr" fontAlgn="auto">
              <a:lnSpc>
                <a:spcPct val="150000"/>
              </a:lnSpc>
            </a:pPr>
            <a:r>
              <a:rPr lang="zh-CN" altLang="en-US" sz="1600" dirty="0">
                <a:solidFill>
                  <a:schemeClr val="bg1"/>
                </a:solidFill>
                <a:latin typeface="微软雅黑" panose="020B0503020204020204" charset="-122"/>
                <a:ea typeface="微软雅黑" panose="020B0503020204020204" charset="-122"/>
              </a:rPr>
              <a:t>数据安全问题导致行业数据开放进程缓慢</a:t>
            </a:r>
            <a:endParaRPr lang="en-US" altLang="zh-CN" sz="1600" dirty="0">
              <a:solidFill>
                <a:schemeClr val="bg1"/>
              </a:solidFill>
              <a:latin typeface="微软雅黑" panose="020B0503020204020204" charset="-122"/>
              <a:ea typeface="微软雅黑" panose="020B0503020204020204" charset="-122"/>
            </a:endParaRPr>
          </a:p>
          <a:p>
            <a:pPr algn="ctr">
              <a:lnSpc>
                <a:spcPct val="150000"/>
              </a:lnSpc>
            </a:pPr>
            <a:r>
              <a:rPr lang="en-US" sz="1600" dirty="0">
                <a:solidFill>
                  <a:schemeClr val="bg1"/>
                </a:solidFill>
                <a:latin typeface="微软雅黑" panose="020B0503020204020204" charset="-122"/>
                <a:ea typeface="微软雅黑" panose="020B0503020204020204" charset="-122"/>
              </a:rPr>
              <a:t>Security problems slow down the open speed</a:t>
            </a:r>
          </a:p>
          <a:p>
            <a:pPr algn="ctr" fontAlgn="auto">
              <a:lnSpc>
                <a:spcPct val="150000"/>
              </a:lnSpc>
            </a:pPr>
            <a:endParaRPr lang="zh-CN" sz="1400" dirty="0">
              <a:solidFill>
                <a:schemeClr val="bg1"/>
              </a:solidFill>
              <a:latin typeface="微软雅黑" panose="020B0503020204020204" charset="-122"/>
              <a:ea typeface="微软雅黑" panose="020B0503020204020204" charset="-122"/>
            </a:endParaRPr>
          </a:p>
        </p:txBody>
      </p:sp>
      <p:sp>
        <p:nvSpPr>
          <p:cNvPr id="26" name="TextBox 1"/>
          <p:cNvSpPr txBox="1"/>
          <p:nvPr/>
        </p:nvSpPr>
        <p:spPr>
          <a:xfrm>
            <a:off x="723900" y="603250"/>
            <a:ext cx="2133600" cy="969010"/>
          </a:xfrm>
          <a:prstGeom prst="rect">
            <a:avLst/>
          </a:prstGeom>
          <a:noFill/>
        </p:spPr>
        <p:txBody>
          <a:bodyPr wrap="none" lIns="0" tIns="0" rIns="0" rtlCol="0">
            <a:spAutoFit/>
          </a:bodyPr>
          <a:lstStyle/>
          <a:p>
            <a:pPr algn="l">
              <a:lnSpc>
                <a:spcPts val="3600"/>
              </a:lnSpc>
            </a:pPr>
            <a:r>
              <a:rPr lang="en-US" altLang="zh-CN" sz="2800" b="1" dirty="0">
                <a:solidFill>
                  <a:schemeClr val="bg1"/>
                </a:solidFill>
                <a:latin typeface="微软雅黑" panose="020B0503020204020204" charset="-122"/>
                <a:ea typeface="微软雅黑" panose="020B0503020204020204" charset="-122"/>
                <a:cs typeface="微软雅黑" panose="020B0503020204020204" charset="-122"/>
                <a:sym typeface="+mn-lt"/>
              </a:rPr>
              <a:t>数据开放现状</a:t>
            </a:r>
          </a:p>
          <a:p>
            <a:pPr>
              <a:lnSpc>
                <a:spcPts val="3600"/>
              </a:lnSpc>
            </a:pPr>
            <a:endParaRPr lang="en-US" altLang="zh-CN" sz="28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 name="TextBox 1"/>
          <p:cNvSpPr txBox="1"/>
          <p:nvPr/>
        </p:nvSpPr>
        <p:spPr>
          <a:xfrm>
            <a:off x="624165" y="1046520"/>
            <a:ext cx="3175000" cy="369332"/>
          </a:xfrm>
          <a:prstGeom prst="rect">
            <a:avLst/>
          </a:prstGeom>
          <a:noFill/>
        </p:spPr>
        <p:txBody>
          <a:bodyPr wrap="square" rtlCol="0">
            <a:spAutoFit/>
          </a:bodyPr>
          <a:lstStyle/>
          <a:p>
            <a:r>
              <a:rPr lang="en-US" dirty="0">
                <a:solidFill>
                  <a:schemeClr val="bg1"/>
                </a:solidFill>
              </a:rPr>
              <a:t>Current situation for open Data</a:t>
            </a:r>
          </a:p>
        </p:txBody>
      </p:sp>
      <p:sp>
        <p:nvSpPr>
          <p:cNvPr id="25" name="矩形 24">
            <a:extLst>
              <a:ext uri="{FF2B5EF4-FFF2-40B4-BE49-F238E27FC236}">
                <a16:creationId xmlns:a16="http://schemas.microsoft.com/office/drawing/2014/main" id="{C80D0128-F6D9-4428-B85C-6D9EC7579A5B}"/>
              </a:ext>
            </a:extLst>
          </p:cNvPr>
          <p:cNvSpPr/>
          <p:nvPr/>
        </p:nvSpPr>
        <p:spPr>
          <a:xfrm flipV="1">
            <a:off x="723901" y="1042036"/>
            <a:ext cx="2038350" cy="45719"/>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850" advTm="4100">
        <p:pull/>
      </p:transition>
    </mc:Choice>
    <mc:Fallback xmlns="">
      <p:transition spd="slow" advTm="4100">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54"/>
            <a:ext cx="12192000" cy="6862354"/>
          </a:xfrm>
          <a:prstGeom prst="rect">
            <a:avLst/>
          </a:prstGeom>
        </p:spPr>
      </p:pic>
      <p:grpSp>
        <p:nvGrpSpPr>
          <p:cNvPr id="8" name="组合 7"/>
          <p:cNvGrpSpPr/>
          <p:nvPr/>
        </p:nvGrpSpPr>
        <p:grpSpPr>
          <a:xfrm>
            <a:off x="2614308" y="3961882"/>
            <a:ext cx="6963384" cy="1158997"/>
            <a:chOff x="2614308" y="3961882"/>
            <a:chExt cx="6963384" cy="1158997"/>
          </a:xfrm>
        </p:grpSpPr>
        <p:sp>
          <p:nvSpPr>
            <p:cNvPr id="5" name="文本框 4"/>
            <p:cNvSpPr txBox="1"/>
            <p:nvPr/>
          </p:nvSpPr>
          <p:spPr>
            <a:xfrm>
              <a:off x="5001273" y="3961882"/>
              <a:ext cx="2182495" cy="460375"/>
            </a:xfrm>
            <a:prstGeom prst="rect">
              <a:avLst/>
            </a:prstGeom>
            <a:noFill/>
          </p:spPr>
          <p:txBody>
            <a:bodyPr wrap="square" rtlCol="0">
              <a:spAutoFit/>
            </a:bodyPr>
            <a:lstStyle/>
            <a:p>
              <a:pPr algn="ctr"/>
              <a:r>
                <a:rPr lang="en-US" altLang="zh-CN" sz="24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PART THREE</a:t>
              </a:r>
              <a:endParaRPr lang="en-US" sz="2400" dirty="0">
                <a:solidFill>
                  <a:schemeClr val="bg1"/>
                </a:solidFill>
                <a:latin typeface="Segoe UI" panose="020B0502040204020203" pitchFamily="34" charset="0"/>
                <a:cs typeface="Segoe UI" panose="020B0502040204020203" pitchFamily="34" charset="0"/>
              </a:endParaRPr>
            </a:p>
          </p:txBody>
        </p:sp>
        <p:sp>
          <p:nvSpPr>
            <p:cNvPr id="6" name="矩形 5"/>
            <p:cNvSpPr/>
            <p:nvPr/>
          </p:nvSpPr>
          <p:spPr>
            <a:xfrm>
              <a:off x="2614308" y="4389994"/>
              <a:ext cx="6963384" cy="730885"/>
            </a:xfrm>
            <a:prstGeom prst="rect">
              <a:avLst/>
            </a:prstGeom>
          </p:spPr>
          <p:txBody>
            <a:bodyPr wrap="square">
              <a:spAutoFit/>
            </a:bodyPr>
            <a:lstStyle/>
            <a:p>
              <a:pPr algn="ctr">
                <a:lnSpc>
                  <a:spcPct val="130000"/>
                </a:lnSpc>
                <a:spcBef>
                  <a:spcPct val="0"/>
                </a:spcBef>
                <a:buNone/>
              </a:pPr>
              <a:r>
                <a:rPr lang="zh-CN" altLang="en-US" sz="3200" b="1" dirty="0">
                  <a:solidFill>
                    <a:schemeClr val="bg1"/>
                  </a:solidFill>
                  <a:latin typeface="微软雅黑" panose="020B0503020204020204" charset="-122"/>
                  <a:ea typeface="微软雅黑" panose="020B0503020204020204" charset="-122"/>
                  <a:cs typeface="Segoe UI" panose="020B0502040204020203" pitchFamily="34" charset="0"/>
                  <a:sym typeface="+mn-lt"/>
                </a:rPr>
                <a:t>Master of Data项目规划</a:t>
              </a:r>
              <a:endParaRPr lang="zh-CN" altLang="en-US" sz="3200" b="1" dirty="0">
                <a:solidFill>
                  <a:schemeClr val="bg1"/>
                </a:solidFill>
                <a:latin typeface="微软雅黑" panose="020B0503020204020204" charset="-122"/>
                <a:ea typeface="微软雅黑" panose="020B0503020204020204" charset="-122"/>
                <a:cs typeface="Segoe UI" panose="020B0502040204020203" pitchFamily="34" charset="0"/>
              </a:endParaRPr>
            </a:p>
          </p:txBody>
        </p:sp>
      </p:grpSp>
      <p:sp>
        <p:nvSpPr>
          <p:cNvPr id="9" name="文本框 8"/>
          <p:cNvSpPr txBox="1"/>
          <p:nvPr/>
        </p:nvSpPr>
        <p:spPr>
          <a:xfrm>
            <a:off x="4730230" y="2406010"/>
            <a:ext cx="2731540" cy="1445260"/>
          </a:xfrm>
          <a:prstGeom prst="rect">
            <a:avLst/>
          </a:prstGeom>
          <a:noFill/>
        </p:spPr>
        <p:txBody>
          <a:bodyPr wrap="square" rtlCol="0">
            <a:spAutoFit/>
          </a:bodyPr>
          <a:lstStyle/>
          <a:p>
            <a:pPr algn="ctr"/>
            <a:r>
              <a:rPr lang="en-US" altLang="zh-CN" sz="8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03</a:t>
            </a:r>
            <a:endParaRPr lang="zh-CN" altLang="en-US" sz="8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0" name="Textfeld 78"/>
          <p:cNvSpPr txBox="1"/>
          <p:nvPr/>
        </p:nvSpPr>
        <p:spPr>
          <a:xfrm>
            <a:off x="2614295" y="995680"/>
            <a:ext cx="3919220" cy="2030095"/>
          </a:xfrm>
          <a:prstGeom prst="rect">
            <a:avLst/>
          </a:prstGeom>
          <a:noFill/>
        </p:spPr>
        <p:txBody>
          <a:bodyPr wrap="square" rtlCol="0">
            <a:spAutoFit/>
          </a:bodyPr>
          <a:lstStyle/>
          <a:p>
            <a:pPr defTabSz="228600">
              <a:lnSpc>
                <a:spcPct val="150000"/>
              </a:lnSpc>
            </a:pPr>
            <a:r>
              <a:rPr lang="en-US" altLang="zh-CN" sz="1400" dirty="0">
                <a:solidFill>
                  <a:schemeClr val="bg1"/>
                </a:solidFill>
                <a:cs typeface="+mn-ea"/>
                <a:sym typeface="+mn-lt"/>
              </a:rPr>
              <a:t>·</a:t>
            </a:r>
            <a:r>
              <a:rPr lang="zh-CN" altLang="en-US" sz="1400" dirty="0">
                <a:solidFill>
                  <a:schemeClr val="bg1"/>
                </a:solidFill>
                <a:cs typeface="+mn-ea"/>
                <a:sym typeface="+mn-lt"/>
              </a:rPr>
              <a:t>Master of Data技术架构图</a:t>
            </a:r>
          </a:p>
          <a:p>
            <a:pPr indent="0">
              <a:lnSpc>
                <a:spcPct val="150000"/>
              </a:lnSpc>
              <a:buFont typeface="Wingdings" panose="05000000000000000000" pitchFamily="2" charset="2"/>
              <a:buNone/>
            </a:pPr>
            <a:r>
              <a:rPr lang="en-US" altLang="zh-CN" sz="1400" dirty="0">
                <a:solidFill>
                  <a:schemeClr val="bg1"/>
                </a:solidFill>
                <a:cs typeface="+mn-ea"/>
                <a:sym typeface="+mn-lt"/>
              </a:rPr>
              <a:t>·</a:t>
            </a:r>
            <a:r>
              <a:rPr lang="zh-CN" altLang="en-US" sz="1400" dirty="0">
                <a:solidFill>
                  <a:schemeClr val="bg1"/>
                </a:solidFill>
                <a:cs typeface="+mn-ea"/>
                <a:sym typeface="+mn-lt"/>
              </a:rPr>
              <a:t>安全存储——IPFS分布式存储</a:t>
            </a:r>
          </a:p>
          <a:p>
            <a:pPr indent="0">
              <a:lnSpc>
                <a:spcPct val="150000"/>
              </a:lnSpc>
              <a:buFont typeface="Wingdings" panose="05000000000000000000" pitchFamily="2" charset="2"/>
              <a:buNone/>
            </a:pPr>
            <a:r>
              <a:rPr lang="en-US" altLang="zh-CN" sz="1400" dirty="0">
                <a:solidFill>
                  <a:schemeClr val="bg1"/>
                </a:solidFill>
                <a:cs typeface="+mn-ea"/>
                <a:sym typeface="+mn-lt"/>
              </a:rPr>
              <a:t>·</a:t>
            </a:r>
            <a:r>
              <a:rPr lang="zh-CN" altLang="en-US" sz="1400" dirty="0">
                <a:solidFill>
                  <a:schemeClr val="bg1"/>
                </a:solidFill>
                <a:cs typeface="+mn-ea"/>
                <a:sym typeface="+mn-lt"/>
              </a:rPr>
              <a:t>安全传输——链层和数据层双重保护</a:t>
            </a:r>
          </a:p>
          <a:p>
            <a:pPr indent="0">
              <a:lnSpc>
                <a:spcPct val="150000"/>
              </a:lnSpc>
              <a:buFont typeface="Wingdings" panose="05000000000000000000" pitchFamily="2" charset="2"/>
              <a:buNone/>
            </a:pPr>
            <a:r>
              <a:rPr lang="en-US" altLang="zh-CN" sz="1400" dirty="0">
                <a:solidFill>
                  <a:schemeClr val="bg1"/>
                </a:solidFill>
                <a:cs typeface="+mn-ea"/>
                <a:sym typeface="+mn-lt"/>
              </a:rPr>
              <a:t>·</a:t>
            </a:r>
            <a:r>
              <a:rPr lang="zh-CN" altLang="en-US" sz="1400" dirty="0">
                <a:solidFill>
                  <a:schemeClr val="bg1"/>
                </a:solidFill>
                <a:cs typeface="+mn-ea"/>
                <a:sym typeface="+mn-lt"/>
              </a:rPr>
              <a:t>安全使用——隐私黑盒</a:t>
            </a:r>
          </a:p>
          <a:p>
            <a:pPr indent="0">
              <a:lnSpc>
                <a:spcPct val="150000"/>
              </a:lnSpc>
              <a:buFont typeface="Wingdings" panose="05000000000000000000" pitchFamily="2" charset="2"/>
              <a:buNone/>
            </a:pPr>
            <a:r>
              <a:rPr lang="en-US" altLang="zh-CN" sz="1400" dirty="0">
                <a:solidFill>
                  <a:schemeClr val="bg1"/>
                </a:solidFill>
                <a:cs typeface="+mn-ea"/>
                <a:sym typeface="+mn-lt"/>
              </a:rPr>
              <a:t>·</a:t>
            </a:r>
            <a:r>
              <a:rPr lang="zh-CN" altLang="en-US" sz="1400" dirty="0">
                <a:solidFill>
                  <a:schemeClr val="bg1"/>
                </a:solidFill>
                <a:cs typeface="+mn-ea"/>
                <a:sym typeface="+mn-lt"/>
              </a:rPr>
              <a:t>Master of Data应用拓展</a:t>
            </a:r>
          </a:p>
          <a:p>
            <a:pPr indent="0">
              <a:lnSpc>
                <a:spcPct val="150000"/>
              </a:lnSpc>
              <a:buFont typeface="Wingdings" panose="05000000000000000000" pitchFamily="2" charset="2"/>
              <a:buNone/>
            </a:pPr>
            <a:endParaRPr lang="zh-CN" altLang="en-US" sz="1400" dirty="0">
              <a:solidFill>
                <a:schemeClr val="bg1"/>
              </a:solidFill>
              <a:cs typeface="+mn-ea"/>
              <a:sym typeface="+mn-lt"/>
            </a:endParaRPr>
          </a:p>
        </p:txBody>
      </p:sp>
      <p:cxnSp>
        <p:nvCxnSpPr>
          <p:cNvPr id="16" name="直接连接符 15"/>
          <p:cNvCxnSpPr/>
          <p:nvPr/>
        </p:nvCxnSpPr>
        <p:spPr>
          <a:xfrm>
            <a:off x="2614308" y="995486"/>
            <a:ext cx="3765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078993" y="963964"/>
            <a:ext cx="3965013" cy="1754326"/>
          </a:xfrm>
          <a:prstGeom prst="rect">
            <a:avLst/>
          </a:prstGeom>
          <a:noFill/>
        </p:spPr>
        <p:txBody>
          <a:bodyPr wrap="square" rtlCol="0">
            <a:spAutoFit/>
          </a:bodyPr>
          <a:lstStyle/>
          <a:p>
            <a:r>
              <a:rPr lang="en-US" altLang="zh-CN" dirty="0">
                <a:solidFill>
                  <a:schemeClr val="bg1"/>
                </a:solidFill>
                <a:cs typeface="+mn-ea"/>
                <a:sym typeface="+mn-lt"/>
              </a:rPr>
              <a:t>· </a:t>
            </a:r>
            <a:r>
              <a:rPr lang="en-US" dirty="0">
                <a:solidFill>
                  <a:schemeClr val="bg1"/>
                </a:solidFill>
              </a:rPr>
              <a:t>Technology architecture </a:t>
            </a:r>
          </a:p>
          <a:p>
            <a:r>
              <a:rPr lang="en-US" altLang="zh-CN" dirty="0">
                <a:solidFill>
                  <a:schemeClr val="bg1"/>
                </a:solidFill>
                <a:cs typeface="+mn-ea"/>
                <a:sym typeface="+mn-lt"/>
              </a:rPr>
              <a:t>· </a:t>
            </a:r>
            <a:r>
              <a:rPr lang="en-US" dirty="0">
                <a:solidFill>
                  <a:schemeClr val="bg1"/>
                </a:solidFill>
              </a:rPr>
              <a:t>Safe storage- IPFS distributed ledger </a:t>
            </a:r>
          </a:p>
          <a:p>
            <a:r>
              <a:rPr lang="en-US" altLang="zh-CN" dirty="0">
                <a:solidFill>
                  <a:schemeClr val="bg1"/>
                </a:solidFill>
                <a:cs typeface="+mn-ea"/>
                <a:sym typeface="+mn-lt"/>
              </a:rPr>
              <a:t>· </a:t>
            </a:r>
            <a:r>
              <a:rPr lang="en-US" dirty="0">
                <a:solidFill>
                  <a:schemeClr val="bg1"/>
                </a:solidFill>
              </a:rPr>
              <a:t>Safe transfer- double protection of chain layer and Data layer </a:t>
            </a:r>
          </a:p>
          <a:p>
            <a:r>
              <a:rPr lang="en-US" altLang="zh-CN" dirty="0">
                <a:solidFill>
                  <a:schemeClr val="bg1"/>
                </a:solidFill>
                <a:cs typeface="+mn-ea"/>
                <a:sym typeface="+mn-lt"/>
              </a:rPr>
              <a:t>· </a:t>
            </a:r>
            <a:r>
              <a:rPr lang="en-US" dirty="0">
                <a:solidFill>
                  <a:schemeClr val="bg1"/>
                </a:solidFill>
              </a:rPr>
              <a:t>Safe use- privacy black box</a:t>
            </a:r>
          </a:p>
          <a:p>
            <a:r>
              <a:rPr lang="en-US" altLang="zh-CN" dirty="0">
                <a:solidFill>
                  <a:schemeClr val="bg1"/>
                </a:solidFill>
                <a:cs typeface="+mn-ea"/>
                <a:sym typeface="+mn-lt"/>
              </a:rPr>
              <a:t>· </a:t>
            </a:r>
            <a:r>
              <a:rPr lang="en-US" dirty="0">
                <a:solidFill>
                  <a:schemeClr val="bg1"/>
                </a:solidFill>
              </a:rPr>
              <a:t>Applications in more scenarios </a:t>
            </a:r>
          </a:p>
        </p:txBody>
      </p:sp>
      <p:sp>
        <p:nvSpPr>
          <p:cNvPr id="3" name="TextBox 2"/>
          <p:cNvSpPr txBox="1"/>
          <p:nvPr/>
        </p:nvSpPr>
        <p:spPr>
          <a:xfrm rot="10800000" flipV="1">
            <a:off x="4880622" y="5103030"/>
            <a:ext cx="2198371" cy="369332"/>
          </a:xfrm>
          <a:prstGeom prst="rect">
            <a:avLst/>
          </a:prstGeom>
          <a:noFill/>
        </p:spPr>
        <p:txBody>
          <a:bodyPr wrap="square" rtlCol="0">
            <a:spAutoFit/>
          </a:bodyPr>
          <a:lstStyle/>
          <a:p>
            <a:r>
              <a:rPr lang="en-US" dirty="0">
                <a:solidFill>
                  <a:schemeClr val="bg1"/>
                </a:solidFill>
              </a:rPr>
              <a:t>Introduction of MOD</a:t>
            </a:r>
          </a:p>
        </p:txBody>
      </p:sp>
      <p:sp>
        <p:nvSpPr>
          <p:cNvPr id="11" name="矩形 10">
            <a:extLst>
              <a:ext uri="{FF2B5EF4-FFF2-40B4-BE49-F238E27FC236}">
                <a16:creationId xmlns:a16="http://schemas.microsoft.com/office/drawing/2014/main" id="{F584F1DB-F51E-4972-936D-8E50B84F897F}"/>
              </a:ext>
            </a:extLst>
          </p:cNvPr>
          <p:cNvSpPr/>
          <p:nvPr/>
        </p:nvSpPr>
        <p:spPr>
          <a:xfrm>
            <a:off x="4098175" y="5081403"/>
            <a:ext cx="4083800" cy="45719"/>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cxnSp>
        <p:nvCxnSpPr>
          <p:cNvPr id="12" name="直接连接符 11">
            <a:extLst>
              <a:ext uri="{FF2B5EF4-FFF2-40B4-BE49-F238E27FC236}">
                <a16:creationId xmlns:a16="http://schemas.microsoft.com/office/drawing/2014/main" id="{6E1C5F61-DFF2-42E7-9C99-6BC767786DFC}"/>
              </a:ext>
            </a:extLst>
          </p:cNvPr>
          <p:cNvCxnSpPr/>
          <p:nvPr/>
        </p:nvCxnSpPr>
        <p:spPr>
          <a:xfrm>
            <a:off x="6997726" y="963964"/>
            <a:ext cx="3765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850" advTm="4100">
        <p:pull/>
      </p:transition>
    </mc:Choice>
    <mc:Fallback xmlns="">
      <p:transition spd="slow" advTm="4100">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
          <p:cNvSpPr txBox="1"/>
          <p:nvPr/>
        </p:nvSpPr>
        <p:spPr>
          <a:xfrm>
            <a:off x="723900" y="571500"/>
            <a:ext cx="4449445" cy="507365"/>
          </a:xfrm>
          <a:prstGeom prst="rect">
            <a:avLst/>
          </a:prstGeom>
          <a:noFill/>
        </p:spPr>
        <p:txBody>
          <a:bodyPr wrap="none" lIns="0" tIns="0" rIns="0" rtlCol="0">
            <a:spAutoFit/>
          </a:bodyPr>
          <a:lstStyle/>
          <a:p>
            <a:pPr algn="l">
              <a:lnSpc>
                <a:spcPts val="3600"/>
              </a:lnSpc>
            </a:pPr>
            <a:r>
              <a:rPr lang="en-US" altLang="zh-CN" sz="2800" b="1" dirty="0">
                <a:solidFill>
                  <a:schemeClr val="bg1"/>
                </a:solidFill>
                <a:latin typeface="微软雅黑" panose="020B0503020204020204" charset="-122"/>
                <a:ea typeface="微软雅黑" panose="020B0503020204020204" charset="-122"/>
                <a:cs typeface="微软雅黑" panose="020B0503020204020204" charset="-122"/>
                <a:sym typeface="+mn-lt"/>
              </a:rPr>
              <a:t>Master of Data技术架构图</a:t>
            </a:r>
            <a:endParaRPr lang="en-US" altLang="zh-CN" sz="2800" b="1"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18" name="图片 17"/>
          <p:cNvPicPr>
            <a:picLocks noChangeAspect="1"/>
          </p:cNvPicPr>
          <p:nvPr/>
        </p:nvPicPr>
        <p:blipFill>
          <a:blip r:embed="rId3"/>
          <a:stretch>
            <a:fillRect/>
          </a:stretch>
        </p:blipFill>
        <p:spPr>
          <a:xfrm>
            <a:off x="704573" y="1586230"/>
            <a:ext cx="5391427" cy="4902452"/>
          </a:xfrm>
          <a:prstGeom prst="rect">
            <a:avLst/>
          </a:prstGeom>
        </p:spPr>
      </p:pic>
      <p:grpSp>
        <p:nvGrpSpPr>
          <p:cNvPr id="33" name="组合 32"/>
          <p:cNvGrpSpPr/>
          <p:nvPr/>
        </p:nvGrpSpPr>
        <p:grpSpPr>
          <a:xfrm>
            <a:off x="6846280" y="1931306"/>
            <a:ext cx="5359400" cy="1015663"/>
            <a:chOff x="943320" y="2481216"/>
            <a:chExt cx="5359400" cy="1015663"/>
          </a:xfrm>
        </p:grpSpPr>
        <p:sp>
          <p:nvSpPr>
            <p:cNvPr id="20" name="Oval 34"/>
            <p:cNvSpPr/>
            <p:nvPr/>
          </p:nvSpPr>
          <p:spPr>
            <a:xfrm>
              <a:off x="943320" y="2529077"/>
              <a:ext cx="720000" cy="720000"/>
            </a:xfrm>
            <a:prstGeom prst="ellipse">
              <a:avLst/>
            </a:prstGeom>
            <a:solidFill>
              <a:srgbClr val="D92328"/>
            </a:solidFill>
            <a:ln w="25400">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sp>
        <p:sp>
          <p:nvSpPr>
            <p:cNvPr id="24" name="TextBox 64"/>
            <p:cNvSpPr txBox="1"/>
            <p:nvPr/>
          </p:nvSpPr>
          <p:spPr>
            <a:xfrm>
              <a:off x="1956780" y="2481216"/>
              <a:ext cx="4345940" cy="1015663"/>
            </a:xfrm>
            <a:prstGeom prst="rect">
              <a:avLst/>
            </a:prstGeom>
            <a:noFill/>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lt"/>
                </a:rPr>
                <a:t>基于MOAC区块链母子链结构</a:t>
              </a:r>
              <a:endParaRPr lang="en-US" altLang="zh-CN" sz="2000" b="1" dirty="0">
                <a:solidFill>
                  <a:schemeClr val="bg1"/>
                </a:solidFill>
                <a:latin typeface="微软雅黑" panose="020B0503020204020204" charset="-122"/>
                <a:ea typeface="微软雅黑" panose="020B0503020204020204" charset="-122"/>
                <a:cs typeface="微软雅黑" panose="020B0503020204020204" charset="-122"/>
                <a:sym typeface="+mn-lt"/>
              </a:endParaRPr>
            </a:p>
            <a:p>
              <a:r>
                <a:rPr lang="en-US" sz="2000" dirty="0">
                  <a:solidFill>
                    <a:schemeClr val="bg1"/>
                  </a:solidFill>
                </a:rPr>
                <a:t>Based on MOAC blockchain main/micro chain architecture </a:t>
              </a:r>
            </a:p>
          </p:txBody>
        </p:sp>
      </p:grpSp>
      <p:grpSp>
        <p:nvGrpSpPr>
          <p:cNvPr id="22" name="组合 21"/>
          <p:cNvGrpSpPr/>
          <p:nvPr/>
        </p:nvGrpSpPr>
        <p:grpSpPr>
          <a:xfrm>
            <a:off x="6846280" y="3346233"/>
            <a:ext cx="5359400" cy="790653"/>
            <a:chOff x="943320" y="2529077"/>
            <a:chExt cx="5359400" cy="791252"/>
          </a:xfrm>
        </p:grpSpPr>
        <p:sp>
          <p:nvSpPr>
            <p:cNvPr id="25" name="Oval 34"/>
            <p:cNvSpPr/>
            <p:nvPr/>
          </p:nvSpPr>
          <p:spPr>
            <a:xfrm>
              <a:off x="943320" y="2529077"/>
              <a:ext cx="720000" cy="720000"/>
            </a:xfrm>
            <a:prstGeom prst="ellipse">
              <a:avLst/>
            </a:prstGeom>
            <a:solidFill>
              <a:srgbClr val="D92328"/>
            </a:solidFill>
            <a:ln w="25400">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sp>
        <p:sp>
          <p:nvSpPr>
            <p:cNvPr id="27" name="TextBox 64"/>
            <p:cNvSpPr txBox="1"/>
            <p:nvPr/>
          </p:nvSpPr>
          <p:spPr>
            <a:xfrm>
              <a:off x="1956780" y="2611907"/>
              <a:ext cx="4345940" cy="708422"/>
            </a:xfrm>
            <a:prstGeom prst="rect">
              <a:avLst/>
            </a:prstGeom>
            <a:noFill/>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lt"/>
                </a:rPr>
                <a:t>使用IPFS存储</a:t>
              </a:r>
              <a:endParaRPr lang="en-US" altLang="zh-CN" sz="2000" b="1" dirty="0">
                <a:solidFill>
                  <a:schemeClr val="bg1"/>
                </a:solidFill>
                <a:latin typeface="微软雅黑" panose="020B0503020204020204" charset="-122"/>
                <a:ea typeface="微软雅黑" panose="020B0503020204020204" charset="-122"/>
                <a:cs typeface="微软雅黑" panose="020B0503020204020204" charset="-122"/>
                <a:sym typeface="+mn-lt"/>
              </a:endParaRPr>
            </a:p>
            <a:p>
              <a:r>
                <a:rPr lang="en-US" sz="2000" dirty="0">
                  <a:solidFill>
                    <a:schemeClr val="bg1"/>
                  </a:solidFill>
                </a:rPr>
                <a:t>Equipped with IPFS storage</a:t>
              </a:r>
            </a:p>
          </p:txBody>
        </p:sp>
      </p:grpSp>
      <p:grpSp>
        <p:nvGrpSpPr>
          <p:cNvPr id="29" name="组合 28"/>
          <p:cNvGrpSpPr/>
          <p:nvPr/>
        </p:nvGrpSpPr>
        <p:grpSpPr>
          <a:xfrm>
            <a:off x="6846280" y="4712753"/>
            <a:ext cx="5359400" cy="1015664"/>
            <a:chOff x="943320" y="2529077"/>
            <a:chExt cx="5359400" cy="1016433"/>
          </a:xfrm>
        </p:grpSpPr>
        <p:sp>
          <p:nvSpPr>
            <p:cNvPr id="31" name="Oval 34"/>
            <p:cNvSpPr/>
            <p:nvPr/>
          </p:nvSpPr>
          <p:spPr>
            <a:xfrm>
              <a:off x="943320" y="2529077"/>
              <a:ext cx="720000" cy="720000"/>
            </a:xfrm>
            <a:prstGeom prst="ellipse">
              <a:avLst/>
            </a:prstGeom>
            <a:solidFill>
              <a:srgbClr val="D92328"/>
            </a:solidFill>
            <a:ln w="25400">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sp>
        <p:sp>
          <p:nvSpPr>
            <p:cNvPr id="34" name="TextBox 64"/>
            <p:cNvSpPr txBox="1"/>
            <p:nvPr/>
          </p:nvSpPr>
          <p:spPr>
            <a:xfrm>
              <a:off x="1956780" y="2529077"/>
              <a:ext cx="4345940" cy="1016433"/>
            </a:xfrm>
            <a:prstGeom prst="rect">
              <a:avLst/>
            </a:prstGeom>
            <a:noFill/>
          </p:spPr>
          <p:txBody>
            <a:bodyPr wrap="square" rtlCol="0">
              <a:spAutoFit/>
            </a:bodyPr>
            <a:lstStyle/>
            <a:p>
              <a:pPr algn="l">
                <a:buClrTx/>
                <a:buSzTx/>
                <a:buFontTx/>
              </a:pPr>
              <a:r>
                <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lt"/>
                </a:rPr>
                <a:t>使用智能合约控制链上逻辑</a:t>
              </a:r>
              <a:endParaRPr lang="en-US" altLang="zh-CN" sz="2000" b="1" dirty="0">
                <a:solidFill>
                  <a:schemeClr val="bg1"/>
                </a:solidFill>
                <a:latin typeface="微软雅黑" panose="020B0503020204020204" charset="-122"/>
                <a:ea typeface="微软雅黑" panose="020B0503020204020204" charset="-122"/>
                <a:cs typeface="微软雅黑" panose="020B0503020204020204" charset="-122"/>
                <a:sym typeface="+mn-lt"/>
              </a:endParaRPr>
            </a:p>
            <a:p>
              <a:r>
                <a:rPr lang="en-US" sz="2000" dirty="0">
                  <a:solidFill>
                    <a:schemeClr val="bg1"/>
                  </a:solidFill>
                </a:rPr>
                <a:t>Smart contract to control logic on Chain</a:t>
              </a:r>
            </a:p>
            <a:p>
              <a:pPr algn="l">
                <a:buClrTx/>
                <a:buSzTx/>
                <a:buFontTx/>
              </a:pPr>
              <a:endParaRPr lang="zh-CN" altLang="en-US" sz="2000" b="1" dirty="0">
                <a:solidFill>
                  <a:schemeClr val="bg1"/>
                </a:solidFill>
                <a:latin typeface="微软雅黑" panose="020B0503020204020204" charset="-122"/>
                <a:ea typeface="微软雅黑" panose="020B0503020204020204" charset="-122"/>
                <a:cs typeface="微软雅黑" panose="020B0503020204020204" charset="-122"/>
              </a:endParaRPr>
            </a:p>
          </p:txBody>
        </p:sp>
      </p:grpSp>
      <p:sp>
        <p:nvSpPr>
          <p:cNvPr id="2" name="TextBox 1"/>
          <p:cNvSpPr txBox="1"/>
          <p:nvPr/>
        </p:nvSpPr>
        <p:spPr>
          <a:xfrm>
            <a:off x="685661" y="1033146"/>
            <a:ext cx="4051995" cy="369332"/>
          </a:xfrm>
          <a:prstGeom prst="rect">
            <a:avLst/>
          </a:prstGeom>
          <a:noFill/>
        </p:spPr>
        <p:txBody>
          <a:bodyPr wrap="square" rtlCol="0">
            <a:spAutoFit/>
          </a:bodyPr>
          <a:lstStyle/>
          <a:p>
            <a:r>
              <a:rPr lang="en-US" dirty="0">
                <a:solidFill>
                  <a:schemeClr val="bg1"/>
                </a:solidFill>
              </a:rPr>
              <a:t>Technology Architecture </a:t>
            </a:r>
          </a:p>
        </p:txBody>
      </p:sp>
      <p:sp>
        <p:nvSpPr>
          <p:cNvPr id="15" name="矩形 14">
            <a:extLst>
              <a:ext uri="{FF2B5EF4-FFF2-40B4-BE49-F238E27FC236}">
                <a16:creationId xmlns:a16="http://schemas.microsoft.com/office/drawing/2014/main" id="{15641DB9-C472-4806-ACED-0BC313A29E0F}"/>
              </a:ext>
            </a:extLst>
          </p:cNvPr>
          <p:cNvSpPr/>
          <p:nvPr/>
        </p:nvSpPr>
        <p:spPr>
          <a:xfrm>
            <a:off x="723900" y="1033146"/>
            <a:ext cx="4083800" cy="45719"/>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850" advTm="4100">
        <p:pull/>
      </p:transition>
    </mc:Choice>
    <mc:Fallback xmlns="">
      <p:transition spd="slow" advTm="4100">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9"/>
          <p:cNvSpPr/>
          <p:nvPr/>
        </p:nvSpPr>
        <p:spPr>
          <a:xfrm>
            <a:off x="4304718" y="2299570"/>
            <a:ext cx="1560000" cy="1559999"/>
          </a:xfrm>
          <a:custGeom>
            <a:avLst/>
            <a:gdLst>
              <a:gd name="connsiteX0" fmla="*/ 0 w 1193400"/>
              <a:gd name="connsiteY0" fmla="*/ 198904 h 1193400"/>
              <a:gd name="connsiteX1" fmla="*/ 198904 w 1193400"/>
              <a:gd name="connsiteY1" fmla="*/ 0 h 1193400"/>
              <a:gd name="connsiteX2" fmla="*/ 994496 w 1193400"/>
              <a:gd name="connsiteY2" fmla="*/ 0 h 1193400"/>
              <a:gd name="connsiteX3" fmla="*/ 1193400 w 1193400"/>
              <a:gd name="connsiteY3" fmla="*/ 198904 h 1193400"/>
              <a:gd name="connsiteX4" fmla="*/ 1193400 w 1193400"/>
              <a:gd name="connsiteY4" fmla="*/ 994496 h 1193400"/>
              <a:gd name="connsiteX5" fmla="*/ 994496 w 1193400"/>
              <a:gd name="connsiteY5" fmla="*/ 1193400 h 1193400"/>
              <a:gd name="connsiteX6" fmla="*/ 198904 w 1193400"/>
              <a:gd name="connsiteY6" fmla="*/ 1193400 h 1193400"/>
              <a:gd name="connsiteX7" fmla="*/ 0 w 1193400"/>
              <a:gd name="connsiteY7" fmla="*/ 994496 h 1193400"/>
              <a:gd name="connsiteX8" fmla="*/ 0 w 1193400"/>
              <a:gd name="connsiteY8" fmla="*/ 198904 h 119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3400" h="1193400">
                <a:moveTo>
                  <a:pt x="0" y="198904"/>
                </a:moveTo>
                <a:cubicBezTo>
                  <a:pt x="0" y="89052"/>
                  <a:pt x="89052" y="0"/>
                  <a:pt x="198904" y="0"/>
                </a:cubicBezTo>
                <a:lnTo>
                  <a:pt x="994496" y="0"/>
                </a:lnTo>
                <a:cubicBezTo>
                  <a:pt x="1104348" y="0"/>
                  <a:pt x="1193400" y="89052"/>
                  <a:pt x="1193400" y="198904"/>
                </a:cubicBezTo>
                <a:lnTo>
                  <a:pt x="1193400" y="994496"/>
                </a:lnTo>
                <a:cubicBezTo>
                  <a:pt x="1193400" y="1104348"/>
                  <a:pt x="1104348" y="1193400"/>
                  <a:pt x="994496" y="1193400"/>
                </a:cubicBezTo>
                <a:lnTo>
                  <a:pt x="198904" y="1193400"/>
                </a:lnTo>
                <a:cubicBezTo>
                  <a:pt x="89052" y="1193400"/>
                  <a:pt x="0" y="1104348"/>
                  <a:pt x="0" y="994496"/>
                </a:cubicBezTo>
                <a:lnTo>
                  <a:pt x="0" y="198904"/>
                </a:lnTo>
                <a:close/>
              </a:path>
            </a:pathLst>
          </a:custGeom>
          <a:solidFill>
            <a:srgbClr val="D9232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747" tIns="168747" rIns="168747" bIns="168747" numCol="1" spcCol="1270" anchor="ctr" anchorCtr="0">
            <a:noAutofit/>
          </a:bodyPr>
          <a:lstStyle/>
          <a:p>
            <a:pPr lvl="0" algn="ctr" defTabSz="1289050">
              <a:lnSpc>
                <a:spcPct val="90000"/>
              </a:lnSpc>
              <a:spcBef>
                <a:spcPct val="0"/>
              </a:spcBef>
              <a:spcAft>
                <a:spcPct val="35000"/>
              </a:spcAft>
            </a:pPr>
            <a:endParaRPr lang="id-ID" sz="2900" kern="1200">
              <a:solidFill>
                <a:schemeClr val="bg1"/>
              </a:solidFill>
            </a:endParaRPr>
          </a:p>
        </p:txBody>
      </p:sp>
      <p:sp>
        <p:nvSpPr>
          <p:cNvPr id="3" name="Freeform 40"/>
          <p:cNvSpPr/>
          <p:nvPr/>
        </p:nvSpPr>
        <p:spPr>
          <a:xfrm>
            <a:off x="5984717" y="2299570"/>
            <a:ext cx="1560000" cy="1559999"/>
          </a:xfrm>
          <a:custGeom>
            <a:avLst/>
            <a:gdLst>
              <a:gd name="connsiteX0" fmla="*/ 0 w 1193400"/>
              <a:gd name="connsiteY0" fmla="*/ 198904 h 1193400"/>
              <a:gd name="connsiteX1" fmla="*/ 198904 w 1193400"/>
              <a:gd name="connsiteY1" fmla="*/ 0 h 1193400"/>
              <a:gd name="connsiteX2" fmla="*/ 994496 w 1193400"/>
              <a:gd name="connsiteY2" fmla="*/ 0 h 1193400"/>
              <a:gd name="connsiteX3" fmla="*/ 1193400 w 1193400"/>
              <a:gd name="connsiteY3" fmla="*/ 198904 h 1193400"/>
              <a:gd name="connsiteX4" fmla="*/ 1193400 w 1193400"/>
              <a:gd name="connsiteY4" fmla="*/ 994496 h 1193400"/>
              <a:gd name="connsiteX5" fmla="*/ 994496 w 1193400"/>
              <a:gd name="connsiteY5" fmla="*/ 1193400 h 1193400"/>
              <a:gd name="connsiteX6" fmla="*/ 198904 w 1193400"/>
              <a:gd name="connsiteY6" fmla="*/ 1193400 h 1193400"/>
              <a:gd name="connsiteX7" fmla="*/ 0 w 1193400"/>
              <a:gd name="connsiteY7" fmla="*/ 994496 h 1193400"/>
              <a:gd name="connsiteX8" fmla="*/ 0 w 1193400"/>
              <a:gd name="connsiteY8" fmla="*/ 198904 h 119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3400" h="1193400">
                <a:moveTo>
                  <a:pt x="0" y="198904"/>
                </a:moveTo>
                <a:cubicBezTo>
                  <a:pt x="0" y="89052"/>
                  <a:pt x="89052" y="0"/>
                  <a:pt x="198904" y="0"/>
                </a:cubicBezTo>
                <a:lnTo>
                  <a:pt x="994496" y="0"/>
                </a:lnTo>
                <a:cubicBezTo>
                  <a:pt x="1104348" y="0"/>
                  <a:pt x="1193400" y="89052"/>
                  <a:pt x="1193400" y="198904"/>
                </a:cubicBezTo>
                <a:lnTo>
                  <a:pt x="1193400" y="994496"/>
                </a:lnTo>
                <a:cubicBezTo>
                  <a:pt x="1193400" y="1104348"/>
                  <a:pt x="1104348" y="1193400"/>
                  <a:pt x="994496" y="1193400"/>
                </a:cubicBezTo>
                <a:lnTo>
                  <a:pt x="198904" y="1193400"/>
                </a:lnTo>
                <a:cubicBezTo>
                  <a:pt x="89052" y="1193400"/>
                  <a:pt x="0" y="1104348"/>
                  <a:pt x="0" y="994496"/>
                </a:cubicBezTo>
                <a:lnTo>
                  <a:pt x="0" y="198904"/>
                </a:lnTo>
                <a:close/>
              </a:path>
            </a:pathLst>
          </a:custGeom>
          <a:solidFill>
            <a:srgbClr val="D92328">
              <a:alpha val="76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747" tIns="168747" rIns="168747" bIns="168747" numCol="1" spcCol="1270" anchor="ctr" anchorCtr="0">
            <a:noAutofit/>
          </a:bodyPr>
          <a:lstStyle/>
          <a:p>
            <a:pPr lvl="0" algn="ctr" defTabSz="1289050">
              <a:lnSpc>
                <a:spcPct val="90000"/>
              </a:lnSpc>
              <a:spcBef>
                <a:spcPct val="0"/>
              </a:spcBef>
              <a:spcAft>
                <a:spcPct val="35000"/>
              </a:spcAft>
            </a:pPr>
            <a:endParaRPr lang="id-ID" sz="2900" kern="1200">
              <a:solidFill>
                <a:schemeClr val="bg1"/>
              </a:solidFill>
            </a:endParaRPr>
          </a:p>
        </p:txBody>
      </p:sp>
      <p:sp>
        <p:nvSpPr>
          <p:cNvPr id="4" name="Freeform 41"/>
          <p:cNvSpPr/>
          <p:nvPr/>
        </p:nvSpPr>
        <p:spPr>
          <a:xfrm>
            <a:off x="4304718" y="3979571"/>
            <a:ext cx="1560000" cy="1559999"/>
          </a:xfrm>
          <a:custGeom>
            <a:avLst/>
            <a:gdLst>
              <a:gd name="connsiteX0" fmla="*/ 0 w 1193400"/>
              <a:gd name="connsiteY0" fmla="*/ 198904 h 1193400"/>
              <a:gd name="connsiteX1" fmla="*/ 198904 w 1193400"/>
              <a:gd name="connsiteY1" fmla="*/ 0 h 1193400"/>
              <a:gd name="connsiteX2" fmla="*/ 994496 w 1193400"/>
              <a:gd name="connsiteY2" fmla="*/ 0 h 1193400"/>
              <a:gd name="connsiteX3" fmla="*/ 1193400 w 1193400"/>
              <a:gd name="connsiteY3" fmla="*/ 198904 h 1193400"/>
              <a:gd name="connsiteX4" fmla="*/ 1193400 w 1193400"/>
              <a:gd name="connsiteY4" fmla="*/ 994496 h 1193400"/>
              <a:gd name="connsiteX5" fmla="*/ 994496 w 1193400"/>
              <a:gd name="connsiteY5" fmla="*/ 1193400 h 1193400"/>
              <a:gd name="connsiteX6" fmla="*/ 198904 w 1193400"/>
              <a:gd name="connsiteY6" fmla="*/ 1193400 h 1193400"/>
              <a:gd name="connsiteX7" fmla="*/ 0 w 1193400"/>
              <a:gd name="connsiteY7" fmla="*/ 994496 h 1193400"/>
              <a:gd name="connsiteX8" fmla="*/ 0 w 1193400"/>
              <a:gd name="connsiteY8" fmla="*/ 198904 h 119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3400" h="1193400">
                <a:moveTo>
                  <a:pt x="0" y="198904"/>
                </a:moveTo>
                <a:cubicBezTo>
                  <a:pt x="0" y="89052"/>
                  <a:pt x="89052" y="0"/>
                  <a:pt x="198904" y="0"/>
                </a:cubicBezTo>
                <a:lnTo>
                  <a:pt x="994496" y="0"/>
                </a:lnTo>
                <a:cubicBezTo>
                  <a:pt x="1104348" y="0"/>
                  <a:pt x="1193400" y="89052"/>
                  <a:pt x="1193400" y="198904"/>
                </a:cubicBezTo>
                <a:lnTo>
                  <a:pt x="1193400" y="994496"/>
                </a:lnTo>
                <a:cubicBezTo>
                  <a:pt x="1193400" y="1104348"/>
                  <a:pt x="1104348" y="1193400"/>
                  <a:pt x="994496" y="1193400"/>
                </a:cubicBezTo>
                <a:lnTo>
                  <a:pt x="198904" y="1193400"/>
                </a:lnTo>
                <a:cubicBezTo>
                  <a:pt x="89052" y="1193400"/>
                  <a:pt x="0" y="1104348"/>
                  <a:pt x="0" y="994496"/>
                </a:cubicBezTo>
                <a:lnTo>
                  <a:pt x="0" y="198904"/>
                </a:lnTo>
                <a:close/>
              </a:path>
            </a:pathLst>
          </a:custGeom>
          <a:solidFill>
            <a:srgbClr val="A51B1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747" tIns="168747" rIns="168747" bIns="168747" numCol="1" spcCol="1270" anchor="ctr" anchorCtr="0">
            <a:noAutofit/>
          </a:bodyPr>
          <a:lstStyle/>
          <a:p>
            <a:pPr lvl="0" algn="ctr" defTabSz="1289050">
              <a:lnSpc>
                <a:spcPct val="90000"/>
              </a:lnSpc>
              <a:spcBef>
                <a:spcPct val="0"/>
              </a:spcBef>
              <a:spcAft>
                <a:spcPct val="35000"/>
              </a:spcAft>
            </a:pPr>
            <a:endParaRPr lang="id-ID" sz="2900" kern="1200">
              <a:solidFill>
                <a:schemeClr val="bg1"/>
              </a:solidFill>
            </a:endParaRPr>
          </a:p>
        </p:txBody>
      </p:sp>
      <p:sp>
        <p:nvSpPr>
          <p:cNvPr id="5" name="Freeform 42"/>
          <p:cNvSpPr/>
          <p:nvPr/>
        </p:nvSpPr>
        <p:spPr>
          <a:xfrm>
            <a:off x="5984717" y="3979571"/>
            <a:ext cx="1560000" cy="1559999"/>
          </a:xfrm>
          <a:custGeom>
            <a:avLst/>
            <a:gdLst>
              <a:gd name="connsiteX0" fmla="*/ 0 w 1193400"/>
              <a:gd name="connsiteY0" fmla="*/ 198904 h 1193400"/>
              <a:gd name="connsiteX1" fmla="*/ 198904 w 1193400"/>
              <a:gd name="connsiteY1" fmla="*/ 0 h 1193400"/>
              <a:gd name="connsiteX2" fmla="*/ 994496 w 1193400"/>
              <a:gd name="connsiteY2" fmla="*/ 0 h 1193400"/>
              <a:gd name="connsiteX3" fmla="*/ 1193400 w 1193400"/>
              <a:gd name="connsiteY3" fmla="*/ 198904 h 1193400"/>
              <a:gd name="connsiteX4" fmla="*/ 1193400 w 1193400"/>
              <a:gd name="connsiteY4" fmla="*/ 994496 h 1193400"/>
              <a:gd name="connsiteX5" fmla="*/ 994496 w 1193400"/>
              <a:gd name="connsiteY5" fmla="*/ 1193400 h 1193400"/>
              <a:gd name="connsiteX6" fmla="*/ 198904 w 1193400"/>
              <a:gd name="connsiteY6" fmla="*/ 1193400 h 1193400"/>
              <a:gd name="connsiteX7" fmla="*/ 0 w 1193400"/>
              <a:gd name="connsiteY7" fmla="*/ 994496 h 1193400"/>
              <a:gd name="connsiteX8" fmla="*/ 0 w 1193400"/>
              <a:gd name="connsiteY8" fmla="*/ 198904 h 119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3400" h="1193400">
                <a:moveTo>
                  <a:pt x="0" y="198904"/>
                </a:moveTo>
                <a:cubicBezTo>
                  <a:pt x="0" y="89052"/>
                  <a:pt x="89052" y="0"/>
                  <a:pt x="198904" y="0"/>
                </a:cubicBezTo>
                <a:lnTo>
                  <a:pt x="994496" y="0"/>
                </a:lnTo>
                <a:cubicBezTo>
                  <a:pt x="1104348" y="0"/>
                  <a:pt x="1193400" y="89052"/>
                  <a:pt x="1193400" y="198904"/>
                </a:cubicBezTo>
                <a:lnTo>
                  <a:pt x="1193400" y="994496"/>
                </a:lnTo>
                <a:cubicBezTo>
                  <a:pt x="1193400" y="1104348"/>
                  <a:pt x="1104348" y="1193400"/>
                  <a:pt x="994496" y="1193400"/>
                </a:cubicBezTo>
                <a:lnTo>
                  <a:pt x="198904" y="1193400"/>
                </a:lnTo>
                <a:cubicBezTo>
                  <a:pt x="89052" y="1193400"/>
                  <a:pt x="0" y="1104348"/>
                  <a:pt x="0" y="994496"/>
                </a:cubicBezTo>
                <a:lnTo>
                  <a:pt x="0" y="198904"/>
                </a:lnTo>
                <a:close/>
              </a:path>
            </a:pathLst>
          </a:custGeom>
          <a:solidFill>
            <a:srgbClr val="D9232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747" tIns="168747" rIns="168747" bIns="168747" numCol="1" spcCol="1270" anchor="ctr" anchorCtr="0">
            <a:noAutofit/>
          </a:bodyPr>
          <a:lstStyle/>
          <a:p>
            <a:pPr lvl="0" algn="ctr" defTabSz="1289050">
              <a:lnSpc>
                <a:spcPct val="90000"/>
              </a:lnSpc>
              <a:spcBef>
                <a:spcPct val="0"/>
              </a:spcBef>
              <a:spcAft>
                <a:spcPct val="35000"/>
              </a:spcAft>
            </a:pPr>
            <a:endParaRPr lang="id-ID" sz="2900" kern="1200">
              <a:solidFill>
                <a:schemeClr val="bg1"/>
              </a:solidFill>
            </a:endParaRPr>
          </a:p>
        </p:txBody>
      </p:sp>
      <p:cxnSp>
        <p:nvCxnSpPr>
          <p:cNvPr id="18" name="Straight Connector 95"/>
          <p:cNvCxnSpPr/>
          <p:nvPr/>
        </p:nvCxnSpPr>
        <p:spPr>
          <a:xfrm flipH="1">
            <a:off x="2772230" y="3037784"/>
            <a:ext cx="1440000" cy="0"/>
          </a:xfrm>
          <a:prstGeom prst="line">
            <a:avLst/>
          </a:prstGeom>
          <a:ln w="19050">
            <a:solidFill>
              <a:schemeClr val="bg2">
                <a:lumMod val="75000"/>
              </a:schemeClr>
            </a:solidFill>
            <a:prstDash val="sysDot"/>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Connector 96"/>
          <p:cNvCxnSpPr/>
          <p:nvPr/>
        </p:nvCxnSpPr>
        <p:spPr>
          <a:xfrm>
            <a:off x="7637516" y="3027571"/>
            <a:ext cx="1440000" cy="0"/>
          </a:xfrm>
          <a:prstGeom prst="line">
            <a:avLst/>
          </a:prstGeom>
          <a:ln w="19050">
            <a:solidFill>
              <a:schemeClr val="bg2">
                <a:lumMod val="75000"/>
              </a:schemeClr>
            </a:solidFill>
            <a:prstDash val="sysDot"/>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20" name="Straight Connector 97"/>
          <p:cNvCxnSpPr/>
          <p:nvPr/>
        </p:nvCxnSpPr>
        <p:spPr>
          <a:xfrm flipH="1">
            <a:off x="2772230" y="4728698"/>
            <a:ext cx="1440000" cy="0"/>
          </a:xfrm>
          <a:prstGeom prst="line">
            <a:avLst/>
          </a:prstGeom>
          <a:ln w="19050">
            <a:solidFill>
              <a:schemeClr val="bg2">
                <a:lumMod val="75000"/>
              </a:schemeClr>
            </a:solidFill>
            <a:prstDash val="sysDot"/>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21" name="Straight Connector 98"/>
          <p:cNvCxnSpPr/>
          <p:nvPr/>
        </p:nvCxnSpPr>
        <p:spPr>
          <a:xfrm>
            <a:off x="7637516" y="4718485"/>
            <a:ext cx="1440000" cy="0"/>
          </a:xfrm>
          <a:prstGeom prst="line">
            <a:avLst/>
          </a:prstGeom>
          <a:ln w="19050">
            <a:solidFill>
              <a:schemeClr val="bg2">
                <a:lumMod val="75000"/>
              </a:schemeClr>
            </a:solidFill>
            <a:prstDash val="sysDot"/>
            <a:headEnd type="none"/>
            <a:tailEnd type="oval" w="lg" len="lg"/>
          </a:ln>
        </p:spPr>
        <p:style>
          <a:lnRef idx="1">
            <a:schemeClr val="accent1"/>
          </a:lnRef>
          <a:fillRef idx="0">
            <a:schemeClr val="accent1"/>
          </a:fillRef>
          <a:effectRef idx="0">
            <a:schemeClr val="accent1"/>
          </a:effectRef>
          <a:fontRef idx="minor">
            <a:schemeClr val="tx1"/>
          </a:fontRef>
        </p:style>
      </p:cxnSp>
      <p:sp>
        <p:nvSpPr>
          <p:cNvPr id="22" name="Title 13"/>
          <p:cNvSpPr txBox="1"/>
          <p:nvPr/>
        </p:nvSpPr>
        <p:spPr>
          <a:xfrm>
            <a:off x="9173486" y="2819552"/>
            <a:ext cx="2666089" cy="937613"/>
          </a:xfrm>
          <a:prstGeom prst="rect">
            <a:avLst/>
          </a:prstGeom>
        </p:spPr>
        <p:txBody>
          <a:bodyPr vert="horz" lIns="91440" tIns="45720" rIns="91440" bIns="45720" rtlCol="0" anchor="t" anchorCtr="0">
            <a:normAutofit fontScale="85000" lnSpcReduction="10000"/>
          </a:bodyPr>
          <a:lstStyle>
            <a:lvl1pPr algn="l" defTabSz="914400" rtl="0" eaLnBrk="1" latinLnBrk="0" hangingPunct="1">
              <a:spcBef>
                <a:spcPct val="0"/>
              </a:spcBef>
              <a:buNone/>
              <a:defRPr sz="3200" b="0" kern="1200">
                <a:solidFill>
                  <a:schemeClr val="tx1">
                    <a:lumMod val="65000"/>
                    <a:lumOff val="35000"/>
                  </a:schemeClr>
                </a:solidFill>
                <a:latin typeface="Source Sans Pro Light" panose="020B0403030403020204" pitchFamily="34" charset="0"/>
                <a:ea typeface="+mj-ea"/>
                <a:cs typeface="+mj-cs"/>
              </a:defRPr>
            </a:lvl1pPr>
          </a:lstStyle>
          <a:p>
            <a:r>
              <a:rPr lang="zh-CN" altLang="en-US" sz="2000" dirty="0">
                <a:solidFill>
                  <a:schemeClr val="bg1"/>
                </a:solidFill>
                <a:latin typeface="微软雅黑" panose="020B0503020204020204" charset="-122"/>
                <a:ea typeface="微软雅黑" panose="020B0503020204020204" charset="-122"/>
                <a:cs typeface="微软雅黑" panose="020B0503020204020204" charset="-122"/>
                <a:sym typeface="+mn-lt"/>
              </a:rPr>
              <a:t>双向加密，保证存取安全</a:t>
            </a:r>
            <a:endParaRPr lang="en-US" altLang="zh-CN" sz="2000" dirty="0">
              <a:solidFill>
                <a:schemeClr val="bg1"/>
              </a:solidFill>
              <a:latin typeface="微软雅黑" panose="020B0503020204020204" charset="-122"/>
              <a:ea typeface="微软雅黑" panose="020B0503020204020204" charset="-122"/>
              <a:cs typeface="微软雅黑" panose="020B0503020204020204" charset="-122"/>
              <a:sym typeface="+mn-lt"/>
            </a:endParaRPr>
          </a:p>
          <a:p>
            <a:r>
              <a:rPr lang="en-US" sz="2000" dirty="0">
                <a:solidFill>
                  <a:schemeClr val="bg1"/>
                </a:solidFill>
              </a:rPr>
              <a:t>Two way encryption to ensure data security</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3" name="Title 13"/>
          <p:cNvSpPr txBox="1"/>
          <p:nvPr/>
        </p:nvSpPr>
        <p:spPr>
          <a:xfrm>
            <a:off x="9170315" y="4502574"/>
            <a:ext cx="2669260" cy="1234327"/>
          </a:xfrm>
          <a:prstGeom prst="rect">
            <a:avLst/>
          </a:prstGeom>
        </p:spPr>
        <p:txBody>
          <a:bodyPr vert="horz" lIns="91440" tIns="45720" rIns="91440" bIns="45720" rtlCol="0" anchor="t" anchorCtr="0">
            <a:normAutofit fontScale="85000" lnSpcReduction="10000"/>
          </a:bodyPr>
          <a:lstStyle>
            <a:lvl1pPr algn="l" defTabSz="914400" rtl="0" eaLnBrk="1" latinLnBrk="0" hangingPunct="1">
              <a:spcBef>
                <a:spcPct val="0"/>
              </a:spcBef>
              <a:buNone/>
              <a:defRPr sz="3200" b="0" kern="1200">
                <a:solidFill>
                  <a:schemeClr val="tx1">
                    <a:lumMod val="65000"/>
                    <a:lumOff val="35000"/>
                  </a:schemeClr>
                </a:solidFill>
                <a:latin typeface="Source Sans Pro Light" panose="020B0403030403020204" pitchFamily="34" charset="0"/>
                <a:ea typeface="+mj-ea"/>
                <a:cs typeface="+mj-cs"/>
              </a:defRPr>
            </a:lvl1pPr>
          </a:lstStyle>
          <a:p>
            <a:pPr algn="l" fontAlgn="base">
              <a:buClrTx/>
              <a:buSzTx/>
              <a:buFontTx/>
            </a:pPr>
            <a:r>
              <a:rPr lang="zh-CN" altLang="en-US" sz="2000" dirty="0">
                <a:solidFill>
                  <a:schemeClr val="bg1"/>
                </a:solidFill>
                <a:latin typeface="微软雅黑" panose="020B0503020204020204" charset="-122"/>
                <a:ea typeface="微软雅黑" panose="020B0503020204020204" charset="-122"/>
                <a:cs typeface="微软雅黑" panose="020B0503020204020204" charset="-122"/>
                <a:sym typeface="+mn-lt"/>
              </a:rPr>
              <a:t>存取hash上链，防止篡改</a:t>
            </a:r>
            <a:endParaRPr lang="en-US" altLang="zh-CN" sz="2000" dirty="0">
              <a:solidFill>
                <a:schemeClr val="bg1"/>
              </a:solidFill>
              <a:latin typeface="微软雅黑" panose="020B0503020204020204" charset="-122"/>
              <a:ea typeface="微软雅黑" panose="020B0503020204020204" charset="-122"/>
              <a:cs typeface="微软雅黑" panose="020B0503020204020204" charset="-122"/>
              <a:sym typeface="+mn-lt"/>
            </a:endParaRPr>
          </a:p>
          <a:p>
            <a:pPr fontAlgn="base"/>
            <a:r>
              <a:rPr lang="en-US" sz="2000" dirty="0">
                <a:solidFill>
                  <a:schemeClr val="bg1"/>
                </a:solidFill>
              </a:rPr>
              <a:t>Storage operation hashed on chain to prevent data tampered</a:t>
            </a:r>
          </a:p>
          <a:p>
            <a:pPr algn="l" fontAlgn="base">
              <a:buClrTx/>
              <a:buSzTx/>
              <a:buFontTx/>
            </a:pP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4" name="Title 13"/>
          <p:cNvSpPr txBox="1"/>
          <p:nvPr/>
        </p:nvSpPr>
        <p:spPr>
          <a:xfrm>
            <a:off x="333375" y="2819551"/>
            <a:ext cx="2378855" cy="937613"/>
          </a:xfrm>
          <a:prstGeom prst="rect">
            <a:avLst/>
          </a:prstGeom>
        </p:spPr>
        <p:txBody>
          <a:bodyPr vert="horz" lIns="91440" tIns="45720" rIns="91440" bIns="45720" rtlCol="0" anchor="t" anchorCtr="0">
            <a:normAutofit fontScale="85000" lnSpcReduction="10000"/>
          </a:bodyPr>
          <a:lstStyle>
            <a:lvl1pPr algn="l" defTabSz="914400" rtl="0" eaLnBrk="1" latinLnBrk="0" hangingPunct="1">
              <a:spcBef>
                <a:spcPct val="0"/>
              </a:spcBef>
              <a:buNone/>
              <a:defRPr sz="3200" b="0" kern="1200">
                <a:solidFill>
                  <a:schemeClr val="tx1">
                    <a:lumMod val="65000"/>
                    <a:lumOff val="35000"/>
                  </a:schemeClr>
                </a:solidFill>
                <a:latin typeface="Source Sans Pro Light" panose="020B0403030403020204" pitchFamily="34" charset="0"/>
                <a:ea typeface="+mj-ea"/>
                <a:cs typeface="+mj-cs"/>
              </a:defRPr>
            </a:lvl1pPr>
          </a:lstStyle>
          <a:p>
            <a:pPr algn="r"/>
            <a:r>
              <a:rPr lang="zh-CN" altLang="en-US" sz="2000" dirty="0">
                <a:solidFill>
                  <a:schemeClr val="bg1"/>
                </a:solidFill>
                <a:latin typeface="微软雅黑" panose="020B0503020204020204" charset="-122"/>
                <a:ea typeface="微软雅黑" panose="020B0503020204020204" charset="-122"/>
                <a:cs typeface="微软雅黑" panose="020B0503020204020204" charset="-122"/>
                <a:sym typeface="+mn-lt"/>
              </a:rPr>
              <a:t>基于</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sym typeface="+mn-lt"/>
              </a:rPr>
              <a:t>IPFS</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sym typeface="+mn-lt"/>
              </a:rPr>
              <a:t>的分布式存储</a:t>
            </a:r>
            <a:endParaRPr lang="en-US" altLang="zh-CN" sz="2000" dirty="0">
              <a:solidFill>
                <a:schemeClr val="bg1"/>
              </a:solidFill>
              <a:latin typeface="微软雅黑" panose="020B0503020204020204" charset="-122"/>
              <a:ea typeface="微软雅黑" panose="020B0503020204020204" charset="-122"/>
              <a:cs typeface="微软雅黑" panose="020B0503020204020204" charset="-122"/>
              <a:sym typeface="+mn-lt"/>
            </a:endParaRPr>
          </a:p>
          <a:p>
            <a:pPr algn="r"/>
            <a:r>
              <a:rPr lang="en-US" sz="2000" dirty="0">
                <a:solidFill>
                  <a:schemeClr val="bg1"/>
                </a:solidFill>
              </a:rPr>
              <a:t>Distributed storage based on IPFS</a:t>
            </a:r>
          </a:p>
          <a:p>
            <a:pPr algn="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p>
            <a:pPr algn="r"/>
            <a:endParaRPr lang="en-US" sz="11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5" name="Title 13"/>
          <p:cNvSpPr txBox="1"/>
          <p:nvPr/>
        </p:nvSpPr>
        <p:spPr>
          <a:xfrm>
            <a:off x="641191" y="4502573"/>
            <a:ext cx="2037929" cy="937613"/>
          </a:xfrm>
          <a:prstGeom prst="rect">
            <a:avLst/>
          </a:prstGeom>
        </p:spPr>
        <p:txBody>
          <a:bodyPr vert="horz" lIns="91440" tIns="45720" rIns="91440" bIns="45720" rtlCol="0" anchor="t" anchorCtr="0">
            <a:normAutofit fontScale="77500" lnSpcReduction="20000"/>
          </a:bodyPr>
          <a:lstStyle>
            <a:lvl1pPr algn="l" defTabSz="914400" rtl="0" eaLnBrk="1" latinLnBrk="0" hangingPunct="1">
              <a:spcBef>
                <a:spcPct val="0"/>
              </a:spcBef>
              <a:buNone/>
              <a:defRPr sz="3200" b="0" kern="1200">
                <a:solidFill>
                  <a:schemeClr val="tx1">
                    <a:lumMod val="65000"/>
                    <a:lumOff val="35000"/>
                  </a:schemeClr>
                </a:solidFill>
                <a:latin typeface="Source Sans Pro Light" panose="020B0403030403020204" pitchFamily="34" charset="0"/>
                <a:ea typeface="+mj-ea"/>
                <a:cs typeface="+mj-cs"/>
              </a:defRPr>
            </a:lvl1pPr>
          </a:lstStyle>
          <a:p>
            <a:pPr algn="r"/>
            <a:r>
              <a:rPr lang="zh-CN" altLang="en-US" sz="2000" dirty="0">
                <a:solidFill>
                  <a:schemeClr val="bg1"/>
                </a:solidFill>
                <a:latin typeface="微软雅黑" panose="020B0503020204020204" charset="-122"/>
                <a:ea typeface="微软雅黑" panose="020B0503020204020204" charset="-122"/>
                <a:cs typeface="微软雅黑" panose="020B0503020204020204" charset="-122"/>
                <a:sym typeface="+mn-lt"/>
              </a:rPr>
              <a:t>每个节点都有一个分布式数据库</a:t>
            </a:r>
            <a:endParaRPr lang="en-US" altLang="zh-CN" sz="2000" dirty="0">
              <a:solidFill>
                <a:schemeClr val="bg1"/>
              </a:solidFill>
              <a:latin typeface="微软雅黑" panose="020B0503020204020204" charset="-122"/>
              <a:ea typeface="微软雅黑" panose="020B0503020204020204" charset="-122"/>
              <a:cs typeface="微软雅黑" panose="020B0503020204020204" charset="-122"/>
              <a:sym typeface="+mn-lt"/>
            </a:endParaRPr>
          </a:p>
          <a:p>
            <a:pPr algn="r"/>
            <a:r>
              <a:rPr lang="en-US" sz="2000" dirty="0">
                <a:solidFill>
                  <a:schemeClr val="bg1"/>
                </a:solidFill>
              </a:rPr>
              <a:t>Each node has a distributed data base</a:t>
            </a:r>
          </a:p>
          <a:p>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7" name="TextBox 1"/>
          <p:cNvSpPr txBox="1"/>
          <p:nvPr/>
        </p:nvSpPr>
        <p:spPr>
          <a:xfrm>
            <a:off x="723900" y="571500"/>
            <a:ext cx="1422400" cy="507365"/>
          </a:xfrm>
          <a:prstGeom prst="rect">
            <a:avLst/>
          </a:prstGeom>
          <a:noFill/>
        </p:spPr>
        <p:txBody>
          <a:bodyPr wrap="none" lIns="0" tIns="0" rIns="0" rtlCol="0">
            <a:spAutoFit/>
          </a:bodyPr>
          <a:lstStyle/>
          <a:p>
            <a:pPr algn="l">
              <a:lnSpc>
                <a:spcPts val="3600"/>
              </a:lnSpc>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mn-lt"/>
              </a:rPr>
              <a:t>安全存储</a:t>
            </a:r>
          </a:p>
        </p:txBody>
      </p:sp>
      <p:sp>
        <p:nvSpPr>
          <p:cNvPr id="6" name="TextBox 5"/>
          <p:cNvSpPr txBox="1"/>
          <p:nvPr/>
        </p:nvSpPr>
        <p:spPr>
          <a:xfrm>
            <a:off x="641191" y="1078865"/>
            <a:ext cx="3175000" cy="369332"/>
          </a:xfrm>
          <a:prstGeom prst="rect">
            <a:avLst/>
          </a:prstGeom>
          <a:noFill/>
        </p:spPr>
        <p:txBody>
          <a:bodyPr wrap="square" rtlCol="0">
            <a:spAutoFit/>
          </a:bodyPr>
          <a:lstStyle/>
          <a:p>
            <a:r>
              <a:rPr lang="en-US" dirty="0">
                <a:solidFill>
                  <a:schemeClr val="bg1"/>
                </a:solidFill>
              </a:rPr>
              <a:t>Safe Storage </a:t>
            </a:r>
          </a:p>
        </p:txBody>
      </p:sp>
      <p:sp>
        <p:nvSpPr>
          <p:cNvPr id="17" name="矩形 16">
            <a:extLst>
              <a:ext uri="{FF2B5EF4-FFF2-40B4-BE49-F238E27FC236}">
                <a16:creationId xmlns:a16="http://schemas.microsoft.com/office/drawing/2014/main" id="{2FD7533C-EF3A-48C2-8E23-322600E9B138}"/>
              </a:ext>
            </a:extLst>
          </p:cNvPr>
          <p:cNvSpPr/>
          <p:nvPr/>
        </p:nvSpPr>
        <p:spPr>
          <a:xfrm flipV="1">
            <a:off x="730330" y="1047427"/>
            <a:ext cx="1241345" cy="45719"/>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850" advTm="4100">
        <p:pull/>
      </p:transition>
    </mc:Choice>
    <mc:Fallback xmlns="">
      <p:transition spd="slow" advTm="4100">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5293852" y="1295139"/>
            <a:ext cx="6209320" cy="2492990"/>
            <a:chOff x="943320" y="2119364"/>
            <a:chExt cx="6209320" cy="2492990"/>
          </a:xfrm>
        </p:grpSpPr>
        <p:sp>
          <p:nvSpPr>
            <p:cNvPr id="6" name="Oval 34"/>
            <p:cNvSpPr/>
            <p:nvPr/>
          </p:nvSpPr>
          <p:spPr>
            <a:xfrm>
              <a:off x="943320" y="2119364"/>
              <a:ext cx="720000" cy="720000"/>
            </a:xfrm>
            <a:prstGeom prst="ellipse">
              <a:avLst/>
            </a:prstGeom>
            <a:solidFill>
              <a:srgbClr val="D92328"/>
            </a:solidFill>
            <a:ln w="25400">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sp>
        <p:sp>
          <p:nvSpPr>
            <p:cNvPr id="24" name="TextBox 64"/>
            <p:cNvSpPr txBox="1"/>
            <p:nvPr/>
          </p:nvSpPr>
          <p:spPr>
            <a:xfrm>
              <a:off x="2181860" y="2119364"/>
              <a:ext cx="4970780" cy="2492990"/>
            </a:xfrm>
            <a:prstGeom prst="rect">
              <a:avLst/>
            </a:prstGeom>
            <a:noFill/>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ea"/>
                </a:rPr>
                <a:t>链端 </a:t>
              </a:r>
              <a:r>
                <a:rPr lang="en-US" sz="2000" dirty="0">
                  <a:solidFill>
                    <a:schemeClr val="bg1"/>
                  </a:solidFill>
                </a:rPr>
                <a:t>Chain side</a:t>
              </a:r>
            </a:p>
            <a:p>
              <a:endParaRPr lang="zh-CN" altLang="en-US" sz="8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lang="zh-CN" altLang="en-US" sz="1600" dirty="0">
                  <a:solidFill>
                    <a:prstClr val="white"/>
                  </a:solidFill>
                  <a:latin typeface="微软雅黑" panose="020B0503020204020204" charset="-122"/>
                  <a:ea typeface="微软雅黑" panose="020B0503020204020204" charset="-122"/>
                  <a:cs typeface="微软雅黑" panose="020B0503020204020204" charset="-122"/>
                  <a:sym typeface="+mn-ea"/>
                </a:rPr>
                <a:t>基于MOAC的母子链架构</a:t>
              </a:r>
              <a:endParaRPr lang="en-US" altLang="zh-CN" sz="1600" dirty="0">
                <a:solidFill>
                  <a:prstClr val="white"/>
                </a:solidFill>
                <a:latin typeface="微软雅黑" panose="020B0503020204020204" charset="-122"/>
                <a:ea typeface="微软雅黑" panose="020B0503020204020204" charset="-122"/>
                <a:cs typeface="微软雅黑" panose="020B0503020204020204" charset="-122"/>
                <a:sym typeface="+mn-ea"/>
              </a:endParaRPr>
            </a:p>
            <a:p>
              <a:r>
                <a:rPr lang="en-US" sz="1600" dirty="0">
                  <a:solidFill>
                    <a:schemeClr val="bg1"/>
                  </a:solidFill>
                </a:rPr>
                <a:t>Main/micro architecture based on MOAC</a:t>
              </a:r>
            </a:p>
            <a:p>
              <a:endParaRPr lang="zh-CN" altLang="en-US" sz="1600" dirty="0">
                <a:solidFill>
                  <a:prstClr val="white"/>
                </a:solidFill>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600" dirty="0">
                  <a:solidFill>
                    <a:prstClr val="white"/>
                  </a:solidFill>
                  <a:latin typeface="微软雅黑" panose="020B0503020204020204" charset="-122"/>
                  <a:ea typeface="微软雅黑" panose="020B0503020204020204" charset="-122"/>
                  <a:cs typeface="微软雅黑" panose="020B0503020204020204" charset="-122"/>
                  <a:sym typeface="+mn-ea"/>
                </a:rPr>
                <a:t>业务数据只在应用子链上传输</a:t>
              </a:r>
              <a:endParaRPr lang="en-US" altLang="zh-CN" sz="1600" dirty="0">
                <a:solidFill>
                  <a:prstClr val="white"/>
                </a:solidFill>
                <a:latin typeface="微软雅黑" panose="020B0503020204020204" charset="-122"/>
                <a:ea typeface="微软雅黑" panose="020B0503020204020204" charset="-122"/>
                <a:cs typeface="微软雅黑" panose="020B0503020204020204" charset="-122"/>
                <a:sym typeface="+mn-ea"/>
              </a:endParaRPr>
            </a:p>
            <a:p>
              <a:r>
                <a:rPr lang="en-US" sz="1600" dirty="0">
                  <a:solidFill>
                    <a:schemeClr val="bg1"/>
                  </a:solidFill>
                </a:rPr>
                <a:t>Business data only transferred on application micro chain</a:t>
              </a:r>
            </a:p>
            <a:p>
              <a:endParaRPr lang="en-US" sz="1600" dirty="0">
                <a:solidFill>
                  <a:schemeClr val="bg1"/>
                </a:solidFill>
              </a:endParaRPr>
            </a:p>
            <a:p>
              <a:pPr marL="285750" indent="-285750">
                <a:buFont typeface="Arial" panose="020B0604020202020204" pitchFamily="34" charset="0"/>
                <a:buChar char="•"/>
              </a:pPr>
              <a:r>
                <a:rPr lang="zh-CN" altLang="en-US" sz="1600" dirty="0">
                  <a:solidFill>
                    <a:prstClr val="white"/>
                  </a:solidFill>
                  <a:latin typeface="微软雅黑" panose="020B0503020204020204" charset="-122"/>
                  <a:ea typeface="微软雅黑" panose="020B0503020204020204" charset="-122"/>
                  <a:cs typeface="微软雅黑" panose="020B0503020204020204" charset="-122"/>
                  <a:sym typeface="+mn-ea"/>
                </a:rPr>
                <a:t>母链仅对子链本身做背书</a:t>
              </a:r>
              <a:endParaRPr lang="en-US" altLang="zh-CN" sz="1600" dirty="0">
                <a:solidFill>
                  <a:prstClr val="white"/>
                </a:solidFill>
                <a:latin typeface="微软雅黑" panose="020B0503020204020204" charset="-122"/>
                <a:ea typeface="微软雅黑" panose="020B0503020204020204" charset="-122"/>
                <a:cs typeface="微软雅黑" panose="020B0503020204020204" charset="-122"/>
                <a:sym typeface="+mn-ea"/>
              </a:endParaRPr>
            </a:p>
            <a:p>
              <a:r>
                <a:rPr lang="en-US" sz="1600" dirty="0">
                  <a:solidFill>
                    <a:schemeClr val="bg1"/>
                  </a:solidFill>
                </a:rPr>
                <a:t>Main chain serve only as backup for micro chain</a:t>
              </a:r>
              <a:endParaRPr lang="zh-CN" altLang="en-US" sz="1600" dirty="0">
                <a:solidFill>
                  <a:prstClr val="white"/>
                </a:solidFill>
                <a:latin typeface="微软雅黑" panose="020B0503020204020204" charset="-122"/>
                <a:ea typeface="微软雅黑" panose="020B0503020204020204" charset="-122"/>
                <a:cs typeface="微软雅黑" panose="020B0503020204020204" charset="-122"/>
              </a:endParaRPr>
            </a:p>
          </p:txBody>
        </p:sp>
      </p:grpSp>
      <p:sp>
        <p:nvSpPr>
          <p:cNvPr id="32" name="TextBox 1"/>
          <p:cNvSpPr txBox="1"/>
          <p:nvPr/>
        </p:nvSpPr>
        <p:spPr>
          <a:xfrm>
            <a:off x="723900" y="622300"/>
            <a:ext cx="1422400" cy="737870"/>
          </a:xfrm>
          <a:prstGeom prst="rect">
            <a:avLst/>
          </a:prstGeom>
          <a:noFill/>
        </p:spPr>
        <p:txBody>
          <a:bodyPr wrap="none" lIns="0" tIns="0" rIns="0" rtlCol="0">
            <a:spAutoFit/>
          </a:bodyPr>
          <a:lstStyle/>
          <a:p>
            <a:pPr>
              <a:lnSpc>
                <a:spcPts val="3600"/>
              </a:lnSpc>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安全传输</a:t>
            </a:r>
            <a:endParaRPr lang="en-US" altLang="zh-CN" sz="2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800"/>
              </a:lnSpc>
            </a:pPr>
            <a:endParaRPr lang="en-US" altLang="zh-CN" sz="1800" b="1" dirty="0">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878205" y="2769157"/>
            <a:ext cx="5984240" cy="3724096"/>
            <a:chOff x="943320" y="2528939"/>
            <a:chExt cx="5984240" cy="3724096"/>
          </a:xfrm>
        </p:grpSpPr>
        <p:sp>
          <p:nvSpPr>
            <p:cNvPr id="31" name="Oval 34"/>
            <p:cNvSpPr/>
            <p:nvPr/>
          </p:nvSpPr>
          <p:spPr>
            <a:xfrm>
              <a:off x="943320" y="2529077"/>
              <a:ext cx="720000" cy="720000"/>
            </a:xfrm>
            <a:prstGeom prst="ellipse">
              <a:avLst/>
            </a:prstGeom>
            <a:solidFill>
              <a:srgbClr val="D92328"/>
            </a:solidFill>
            <a:ln w="25400">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sp>
        <p:sp>
          <p:nvSpPr>
            <p:cNvPr id="35" name="TextBox 64"/>
            <p:cNvSpPr txBox="1"/>
            <p:nvPr/>
          </p:nvSpPr>
          <p:spPr>
            <a:xfrm>
              <a:off x="1956780" y="2528939"/>
              <a:ext cx="4970780" cy="3724096"/>
            </a:xfrm>
            <a:prstGeom prst="rect">
              <a:avLst/>
            </a:prstGeom>
            <a:noFill/>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ea"/>
                </a:rPr>
                <a:t>数据层 </a:t>
              </a:r>
              <a:r>
                <a:rPr lang="en-US" sz="2000" dirty="0">
                  <a:solidFill>
                    <a:schemeClr val="bg1"/>
                  </a:solidFill>
                </a:rPr>
                <a:t>Data layer</a:t>
              </a:r>
              <a:endPar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endParaRPr lang="zh-CN" altLang="en-US" sz="800" b="1" dirty="0">
                <a:solidFill>
                  <a:schemeClr val="bg1"/>
                </a:solidFill>
                <a:latin typeface="微软雅黑" panose="020B0503020204020204" charset="-122"/>
                <a:ea typeface="微软雅黑" panose="020B0503020204020204" charset="-122"/>
                <a:cs typeface="微软雅黑" panose="020B0503020204020204" charset="-122"/>
              </a:endParaRPr>
            </a:p>
            <a:p>
              <a:pPr marL="285750" indent="-285750" algn="l">
                <a:buClrTx/>
                <a:buSzTx/>
                <a:buFont typeface="Arial" panose="020B0604020202020204" pitchFamily="34" charset="0"/>
                <a:buChar char="•"/>
              </a:pPr>
              <a:r>
                <a:rPr lang="zh-CN" altLang="en-US" sz="1600" dirty="0">
                  <a:solidFill>
                    <a:prstClr val="white"/>
                  </a:solidFill>
                  <a:latin typeface="微软雅黑" panose="020B0503020204020204" charset="-122"/>
                  <a:ea typeface="微软雅黑" panose="020B0503020204020204" charset="-122"/>
                  <a:cs typeface="微软雅黑" panose="020B0503020204020204" charset="-122"/>
                  <a:sym typeface="+mn-ea"/>
                </a:rPr>
                <a:t>集群IPFS和节点IPFS交互</a:t>
              </a:r>
              <a:endParaRPr lang="en-US" altLang="zh-CN" sz="1600" dirty="0">
                <a:solidFill>
                  <a:prstClr val="white"/>
                </a:solidFill>
                <a:latin typeface="微软雅黑" panose="020B0503020204020204" charset="-122"/>
                <a:ea typeface="微软雅黑" panose="020B0503020204020204" charset="-122"/>
                <a:cs typeface="微软雅黑" panose="020B0503020204020204" charset="-122"/>
                <a:sym typeface="+mn-ea"/>
              </a:endParaRPr>
            </a:p>
            <a:p>
              <a:r>
                <a:rPr lang="en-US" sz="1600" dirty="0">
                  <a:solidFill>
                    <a:schemeClr val="bg1"/>
                  </a:solidFill>
                </a:rPr>
                <a:t>Cluster IPFS interact with node IPFS</a:t>
              </a:r>
            </a:p>
            <a:p>
              <a:endParaRPr lang="zh-CN" altLang="en-US" sz="1600" dirty="0">
                <a:solidFill>
                  <a:prstClr val="white"/>
                </a:solidFill>
                <a:latin typeface="微软雅黑" panose="020B0503020204020204" charset="-122"/>
                <a:ea typeface="微软雅黑" panose="020B0503020204020204" charset="-122"/>
                <a:cs typeface="微软雅黑" panose="020B0503020204020204" charset="-122"/>
              </a:endParaRPr>
            </a:p>
            <a:p>
              <a:pPr marL="285750" indent="-285750" algn="l">
                <a:buClrTx/>
                <a:buSzTx/>
                <a:buFont typeface="Arial" panose="020B0604020202020204" pitchFamily="34" charset="0"/>
                <a:buChar char="•"/>
              </a:pPr>
              <a:r>
                <a:rPr lang="zh-CN" altLang="en-US" sz="1600" dirty="0">
                  <a:solidFill>
                    <a:prstClr val="white"/>
                  </a:solidFill>
                  <a:latin typeface="微软雅黑" panose="020B0503020204020204" charset="-122"/>
                  <a:ea typeface="微软雅黑" panose="020B0503020204020204" charset="-122"/>
                  <a:cs typeface="微软雅黑" panose="020B0503020204020204" charset="-122"/>
                  <a:sym typeface="+mn-ea"/>
                </a:rPr>
                <a:t>集群IPFS只负责有限缓存，定时删除</a:t>
              </a:r>
              <a:endParaRPr lang="en-US" altLang="zh-CN" sz="1600" dirty="0">
                <a:solidFill>
                  <a:prstClr val="white"/>
                </a:solidFill>
                <a:latin typeface="微软雅黑" panose="020B0503020204020204" charset="-122"/>
                <a:ea typeface="微软雅黑" panose="020B0503020204020204" charset="-122"/>
                <a:cs typeface="微软雅黑" panose="020B0503020204020204" charset="-122"/>
                <a:sym typeface="+mn-ea"/>
              </a:endParaRPr>
            </a:p>
            <a:p>
              <a:r>
                <a:rPr lang="en-US" sz="1600" dirty="0">
                  <a:solidFill>
                    <a:schemeClr val="bg1"/>
                  </a:solidFill>
                </a:rPr>
                <a:t>Cluster IPFS only responsible for limited buffer memory, deleted regularly</a:t>
              </a:r>
            </a:p>
            <a:p>
              <a:r>
                <a:rPr lang="en-US" sz="1600" dirty="0">
                  <a:solidFill>
                    <a:schemeClr val="bg1"/>
                  </a:solidFill>
                </a:rPr>
                <a:t> </a:t>
              </a:r>
              <a:endParaRPr lang="zh-CN" altLang="en-US" sz="1600" dirty="0">
                <a:solidFill>
                  <a:prstClr val="white"/>
                </a:solidFill>
                <a:latin typeface="微软雅黑" panose="020B0503020204020204" charset="-122"/>
                <a:ea typeface="微软雅黑" panose="020B0503020204020204" charset="-122"/>
                <a:cs typeface="微软雅黑" panose="020B0503020204020204" charset="-122"/>
              </a:endParaRPr>
            </a:p>
            <a:p>
              <a:pPr marL="285750" indent="-285750" algn="l">
                <a:buClrTx/>
                <a:buSzTx/>
                <a:buFont typeface="Arial" panose="020B0604020202020204" pitchFamily="34" charset="0"/>
                <a:buChar char="•"/>
              </a:pPr>
              <a:r>
                <a:rPr lang="zh-CN" altLang="en-US" sz="1600" dirty="0">
                  <a:solidFill>
                    <a:prstClr val="white"/>
                  </a:solidFill>
                  <a:latin typeface="微软雅黑" panose="020B0503020204020204" charset="-122"/>
                  <a:ea typeface="微软雅黑" panose="020B0503020204020204" charset="-122"/>
                  <a:cs typeface="微软雅黑" panose="020B0503020204020204" charset="-122"/>
                  <a:sym typeface="+mn-ea"/>
                </a:rPr>
                <a:t>节点IPFS通过智能合约向集群IPFS获取数据</a:t>
              </a:r>
              <a:endParaRPr lang="en-US" altLang="zh-CN" sz="1600" dirty="0">
                <a:solidFill>
                  <a:prstClr val="white"/>
                </a:solidFill>
                <a:latin typeface="微软雅黑" panose="020B0503020204020204" charset="-122"/>
                <a:ea typeface="微软雅黑" panose="020B0503020204020204" charset="-122"/>
                <a:cs typeface="微软雅黑" panose="020B0503020204020204" charset="-122"/>
                <a:sym typeface="+mn-ea"/>
              </a:endParaRPr>
            </a:p>
            <a:p>
              <a:pPr algn="l">
                <a:buClrTx/>
                <a:buSzTx/>
              </a:pPr>
              <a:r>
                <a:rPr lang="en-US" altLang="zh-CN" sz="1600" dirty="0">
                  <a:solidFill>
                    <a:schemeClr val="bg1"/>
                  </a:solidFill>
                  <a:sym typeface="+mn-ea"/>
                </a:rPr>
                <a:t>Node IPFS receive data from cluster IPFS via smart contract</a:t>
              </a:r>
            </a:p>
            <a:p>
              <a:pPr algn="l">
                <a:buClrTx/>
                <a:buSzTx/>
              </a:pPr>
              <a:endParaRPr lang="zh-CN" altLang="en-US" sz="1600" dirty="0">
                <a:solidFill>
                  <a:schemeClr val="bg1"/>
                </a:solidFill>
              </a:endParaRPr>
            </a:p>
            <a:p>
              <a:pPr marL="285750" indent="-285750" algn="l">
                <a:buClrTx/>
                <a:buSzTx/>
                <a:buFont typeface="Arial" panose="020B0604020202020204" pitchFamily="34" charset="0"/>
                <a:buChar char="•"/>
              </a:pPr>
              <a:r>
                <a:rPr lang="zh-CN" altLang="en-US" sz="1600" dirty="0">
                  <a:solidFill>
                    <a:prstClr val="white"/>
                  </a:solidFill>
                  <a:latin typeface="微软雅黑" panose="020B0503020204020204" charset="-122"/>
                  <a:ea typeface="微软雅黑" panose="020B0503020204020204" charset="-122"/>
                  <a:cs typeface="微软雅黑" panose="020B0503020204020204" charset="-122"/>
                  <a:sym typeface="+mn-ea"/>
                </a:rPr>
                <a:t>节点IPFS相对封闭</a:t>
              </a:r>
              <a:endParaRPr lang="en-US" altLang="zh-CN" sz="1600" dirty="0">
                <a:solidFill>
                  <a:prstClr val="white"/>
                </a:solidFill>
                <a:latin typeface="微软雅黑" panose="020B0503020204020204" charset="-122"/>
                <a:ea typeface="微软雅黑" panose="020B0503020204020204" charset="-122"/>
                <a:cs typeface="微软雅黑" panose="020B0503020204020204" charset="-122"/>
                <a:sym typeface="+mn-ea"/>
              </a:endParaRPr>
            </a:p>
            <a:p>
              <a:pPr algn="l">
                <a:buClrTx/>
                <a:buSzTx/>
              </a:pPr>
              <a:r>
                <a:rPr lang="en-US" altLang="zh-CN" sz="1600" dirty="0">
                  <a:solidFill>
                    <a:schemeClr val="bg1"/>
                  </a:solidFill>
                  <a:sym typeface="+mn-ea"/>
                </a:rPr>
                <a:t>Node IPFS runs locally</a:t>
              </a:r>
              <a:endParaRPr lang="zh-CN" altLang="en-US" sz="1600" dirty="0">
                <a:solidFill>
                  <a:schemeClr val="bg1"/>
                </a:solidFill>
              </a:endParaRPr>
            </a:p>
          </p:txBody>
        </p:sp>
      </p:grpSp>
      <p:sp>
        <p:nvSpPr>
          <p:cNvPr id="4" name="TextBox 3"/>
          <p:cNvSpPr txBox="1"/>
          <p:nvPr/>
        </p:nvSpPr>
        <p:spPr>
          <a:xfrm>
            <a:off x="695325" y="1110473"/>
            <a:ext cx="3175000" cy="369332"/>
          </a:xfrm>
          <a:prstGeom prst="rect">
            <a:avLst/>
          </a:prstGeom>
          <a:noFill/>
        </p:spPr>
        <p:txBody>
          <a:bodyPr wrap="square" rtlCol="0">
            <a:spAutoFit/>
          </a:bodyPr>
          <a:lstStyle/>
          <a:p>
            <a:r>
              <a:rPr lang="en-US" dirty="0">
                <a:solidFill>
                  <a:schemeClr val="bg1"/>
                </a:solidFill>
              </a:rPr>
              <a:t>Safe Transfer</a:t>
            </a:r>
          </a:p>
        </p:txBody>
      </p:sp>
      <p:sp>
        <p:nvSpPr>
          <p:cNvPr id="11" name="矩形 10">
            <a:extLst>
              <a:ext uri="{FF2B5EF4-FFF2-40B4-BE49-F238E27FC236}">
                <a16:creationId xmlns:a16="http://schemas.microsoft.com/office/drawing/2014/main" id="{F2663AB7-ACF0-469B-9E60-25D6B946CC48}"/>
              </a:ext>
            </a:extLst>
          </p:cNvPr>
          <p:cNvSpPr/>
          <p:nvPr/>
        </p:nvSpPr>
        <p:spPr>
          <a:xfrm>
            <a:off x="723900" y="1110473"/>
            <a:ext cx="1276350" cy="45719"/>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
        <p:nvSpPr>
          <p:cNvPr id="12" name="矩形 11">
            <a:extLst>
              <a:ext uri="{FF2B5EF4-FFF2-40B4-BE49-F238E27FC236}">
                <a16:creationId xmlns:a16="http://schemas.microsoft.com/office/drawing/2014/main" id="{1E8F5AB7-4A71-4DEB-81A1-B378E0B97AEE}"/>
              </a:ext>
            </a:extLst>
          </p:cNvPr>
          <p:cNvSpPr/>
          <p:nvPr/>
        </p:nvSpPr>
        <p:spPr>
          <a:xfrm>
            <a:off x="2004043" y="3138559"/>
            <a:ext cx="1276350" cy="45719"/>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
        <p:nvSpPr>
          <p:cNvPr id="13" name="矩形 12">
            <a:extLst>
              <a:ext uri="{FF2B5EF4-FFF2-40B4-BE49-F238E27FC236}">
                <a16:creationId xmlns:a16="http://schemas.microsoft.com/office/drawing/2014/main" id="{1807EA13-2DDC-48B9-BB74-33497DA3E725}"/>
              </a:ext>
            </a:extLst>
          </p:cNvPr>
          <p:cNvSpPr/>
          <p:nvPr/>
        </p:nvSpPr>
        <p:spPr>
          <a:xfrm>
            <a:off x="6629400" y="1673928"/>
            <a:ext cx="1276350" cy="45719"/>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850" advTm="4100">
        <p:pull/>
      </p:transition>
    </mc:Choice>
    <mc:Fallback xmlns="">
      <p:transition spd="slow" advTm="4100">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
          <p:cNvSpPr txBox="1"/>
          <p:nvPr/>
        </p:nvSpPr>
        <p:spPr>
          <a:xfrm>
            <a:off x="723900" y="571500"/>
            <a:ext cx="1436291" cy="477888"/>
          </a:xfrm>
          <a:prstGeom prst="rect">
            <a:avLst/>
          </a:prstGeom>
          <a:noFill/>
        </p:spPr>
        <p:txBody>
          <a:bodyPr wrap="none" lIns="0" tIns="0" rIns="0" rtlCol="0">
            <a:spAutoFit/>
          </a:bodyPr>
          <a:lstStyle/>
          <a:p>
            <a:pPr algn="l">
              <a:lnSpc>
                <a:spcPts val="3600"/>
              </a:lnSpc>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mn-lt"/>
              </a:rPr>
              <a:t>安全使用</a:t>
            </a:r>
            <a:endParaRPr lang="en-US" altLang="zh-CN" sz="2800" b="1" dirty="0">
              <a:solidFill>
                <a:schemeClr val="bg1"/>
              </a:solidFill>
              <a:latin typeface="微软雅黑" panose="020B0503020204020204" charset="-122"/>
              <a:ea typeface="微软雅黑" panose="020B0503020204020204" charset="-122"/>
              <a:cs typeface="微软雅黑" panose="020B0503020204020204" charset="-122"/>
              <a:sym typeface="+mn-lt"/>
            </a:endParaRPr>
          </a:p>
        </p:txBody>
      </p:sp>
      <p:grpSp>
        <p:nvGrpSpPr>
          <p:cNvPr id="33" name="组合 32"/>
          <p:cNvGrpSpPr/>
          <p:nvPr/>
        </p:nvGrpSpPr>
        <p:grpSpPr>
          <a:xfrm>
            <a:off x="789015" y="1636267"/>
            <a:ext cx="5359400" cy="3112508"/>
            <a:chOff x="943320" y="2529077"/>
            <a:chExt cx="5359400" cy="3112508"/>
          </a:xfrm>
        </p:grpSpPr>
        <p:sp>
          <p:nvSpPr>
            <p:cNvPr id="20" name="Oval 34"/>
            <p:cNvSpPr/>
            <p:nvPr/>
          </p:nvSpPr>
          <p:spPr>
            <a:xfrm>
              <a:off x="943320" y="2529077"/>
              <a:ext cx="720000" cy="720000"/>
            </a:xfrm>
            <a:prstGeom prst="ellipse">
              <a:avLst/>
            </a:prstGeom>
            <a:solidFill>
              <a:srgbClr val="D92328"/>
            </a:solidFill>
            <a:ln w="25400">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a:lstStyle/>
            <a:p>
              <a:endParaRPr lang="en-US" dirty="0"/>
            </a:p>
          </p:txBody>
        </p:sp>
        <p:sp>
          <p:nvSpPr>
            <p:cNvPr id="24" name="TextBox 64"/>
            <p:cNvSpPr txBox="1"/>
            <p:nvPr/>
          </p:nvSpPr>
          <p:spPr>
            <a:xfrm>
              <a:off x="1956780" y="2689687"/>
              <a:ext cx="4345940" cy="2951898"/>
            </a:xfrm>
            <a:prstGeom prst="rect">
              <a:avLst/>
            </a:prstGeom>
            <a:noFill/>
          </p:spPr>
          <p:txBody>
            <a:bodyPr wrap="square" rtlCol="0">
              <a:spAutoFit/>
            </a:bodyPr>
            <a:lstStyle/>
            <a:p>
              <a:pPr fontAlgn="auto">
                <a:lnSpc>
                  <a:spcPct val="150000"/>
                </a:lnSpc>
              </a:pPr>
              <a:r>
                <a:rPr lang="zh-CN" altLang="en-US" dirty="0">
                  <a:solidFill>
                    <a:schemeClr val="bg1"/>
                  </a:solidFill>
                  <a:latin typeface="微软雅黑" panose="020B0503020204020204" charset="-122"/>
                  <a:ea typeface="微软雅黑" panose="020B0503020204020204" charset="-122"/>
                  <a:cs typeface="微软雅黑" panose="020B0503020204020204" charset="-122"/>
                  <a:sym typeface="+mn-ea"/>
                </a:rPr>
                <a:t>目标创建一套更符合用户（主机厂、供应商、车主）隐私期望的标准，在满足数据共享的前提下保护用户隐私。</a:t>
              </a:r>
              <a:endParaRPr lang="zh-CN" altLang="en-US" dirty="0">
                <a:solidFill>
                  <a:schemeClr val="bg1"/>
                </a:solidFill>
                <a:latin typeface="微软雅黑" panose="020B0503020204020204" charset="-122"/>
                <a:ea typeface="微软雅黑" panose="020B0503020204020204" charset="-122"/>
                <a:cs typeface="微软雅黑" panose="020B0503020204020204" charset="-122"/>
              </a:endParaRPr>
            </a:p>
            <a:p>
              <a:pPr fontAlgn="auto">
                <a:lnSpc>
                  <a:spcPct val="150000"/>
                </a:lnSpc>
              </a:pPr>
              <a:r>
                <a:rPr lang="zh-CN" altLang="en-US" dirty="0">
                  <a:solidFill>
                    <a:schemeClr val="bg1"/>
                  </a:solidFill>
                  <a:latin typeface="微软雅黑" panose="020B0503020204020204" charset="-122"/>
                  <a:ea typeface="微软雅黑" panose="020B0503020204020204" charset="-122"/>
                  <a:cs typeface="微软雅黑" panose="020B0503020204020204" charset="-122"/>
                  <a:sym typeface="+mn-ea"/>
                </a:rPr>
                <a:t>通过区块链进行用户数据的确权处理，需求方发起数据调用请求时，智能合约将根据数据所有方设置的调用条件进行审核，审核通过的需求方才能获得授权。</a:t>
              </a:r>
              <a:endParaRPr lang="en-US" altLang="zh-CN"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grpSp>
      <p:pic>
        <p:nvPicPr>
          <p:cNvPr id="3" name="图片 2"/>
          <p:cNvPicPr>
            <a:picLocks noChangeAspect="1"/>
          </p:cNvPicPr>
          <p:nvPr/>
        </p:nvPicPr>
        <p:blipFill>
          <a:blip r:embed="rId3"/>
          <a:stretch>
            <a:fillRect/>
          </a:stretch>
        </p:blipFill>
        <p:spPr>
          <a:xfrm>
            <a:off x="6183630" y="1078865"/>
            <a:ext cx="5532120" cy="5608320"/>
          </a:xfrm>
          <a:prstGeom prst="rect">
            <a:avLst/>
          </a:prstGeom>
        </p:spPr>
      </p:pic>
      <p:sp>
        <p:nvSpPr>
          <p:cNvPr id="7" name="TextBox 3">
            <a:extLst>
              <a:ext uri="{FF2B5EF4-FFF2-40B4-BE49-F238E27FC236}">
                <a16:creationId xmlns:a16="http://schemas.microsoft.com/office/drawing/2014/main" id="{465257EE-E14E-4EC7-AA16-CB917E2ACB7F}"/>
              </a:ext>
            </a:extLst>
          </p:cNvPr>
          <p:cNvSpPr txBox="1"/>
          <p:nvPr/>
        </p:nvSpPr>
        <p:spPr>
          <a:xfrm>
            <a:off x="671323" y="1026528"/>
            <a:ext cx="3175000" cy="369332"/>
          </a:xfrm>
          <a:prstGeom prst="rect">
            <a:avLst/>
          </a:prstGeom>
          <a:noFill/>
        </p:spPr>
        <p:txBody>
          <a:bodyPr wrap="square" rtlCol="0">
            <a:spAutoFit/>
          </a:bodyPr>
          <a:lstStyle/>
          <a:p>
            <a:r>
              <a:rPr lang="en-US" dirty="0">
                <a:solidFill>
                  <a:schemeClr val="bg1"/>
                </a:solidFill>
              </a:rPr>
              <a:t>Safe </a:t>
            </a:r>
            <a:r>
              <a:rPr lang="en-US" altLang="zh-CN" dirty="0">
                <a:solidFill>
                  <a:schemeClr val="bg1"/>
                </a:solidFill>
              </a:rPr>
              <a:t>Use</a:t>
            </a:r>
            <a:endParaRPr lang="en-US" dirty="0">
              <a:solidFill>
                <a:schemeClr val="bg1"/>
              </a:solidFill>
            </a:endParaRPr>
          </a:p>
        </p:txBody>
      </p:sp>
      <p:sp>
        <p:nvSpPr>
          <p:cNvPr id="8" name="矩形 7">
            <a:extLst>
              <a:ext uri="{FF2B5EF4-FFF2-40B4-BE49-F238E27FC236}">
                <a16:creationId xmlns:a16="http://schemas.microsoft.com/office/drawing/2014/main" id="{76E1D52F-416E-4098-B8BC-21ED4C29D697}"/>
              </a:ext>
            </a:extLst>
          </p:cNvPr>
          <p:cNvSpPr/>
          <p:nvPr/>
        </p:nvSpPr>
        <p:spPr>
          <a:xfrm>
            <a:off x="723900" y="1026528"/>
            <a:ext cx="1343025" cy="52337"/>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
        <p:nvSpPr>
          <p:cNvPr id="10" name="Oval 34">
            <a:extLst>
              <a:ext uri="{FF2B5EF4-FFF2-40B4-BE49-F238E27FC236}">
                <a16:creationId xmlns:a16="http://schemas.microsoft.com/office/drawing/2014/main" id="{DE8BFED5-2351-4A3C-9B79-DF9AE558D9A3}"/>
              </a:ext>
            </a:extLst>
          </p:cNvPr>
          <p:cNvSpPr/>
          <p:nvPr/>
        </p:nvSpPr>
        <p:spPr>
          <a:xfrm>
            <a:off x="789015" y="4861733"/>
            <a:ext cx="720000" cy="720000"/>
          </a:xfrm>
          <a:prstGeom prst="ellipse">
            <a:avLst/>
          </a:prstGeom>
          <a:solidFill>
            <a:srgbClr val="D92328"/>
          </a:solidFill>
          <a:ln w="25400">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a:lstStyle/>
          <a:p>
            <a:endParaRPr lang="en-US" dirty="0"/>
          </a:p>
        </p:txBody>
      </p:sp>
      <p:sp>
        <p:nvSpPr>
          <p:cNvPr id="11" name="TextBox 64">
            <a:extLst>
              <a:ext uri="{FF2B5EF4-FFF2-40B4-BE49-F238E27FC236}">
                <a16:creationId xmlns:a16="http://schemas.microsoft.com/office/drawing/2014/main" id="{8291037A-4551-4D42-ABEB-4D88AEE2F0BE}"/>
              </a:ext>
            </a:extLst>
          </p:cNvPr>
          <p:cNvSpPr txBox="1"/>
          <p:nvPr/>
        </p:nvSpPr>
        <p:spPr>
          <a:xfrm>
            <a:off x="1802475" y="4748775"/>
            <a:ext cx="4345940" cy="1295868"/>
          </a:xfrm>
          <a:prstGeom prst="rect">
            <a:avLst/>
          </a:prstGeom>
          <a:noFill/>
        </p:spPr>
        <p:txBody>
          <a:bodyPr wrap="square" rtlCol="0">
            <a:spAutoFit/>
          </a:bodyPr>
          <a:lstStyle/>
          <a:p>
            <a:pPr fontAlgn="auto">
              <a:lnSpc>
                <a:spcPct val="150000"/>
              </a:lnSpc>
            </a:pPr>
            <a:r>
              <a:rPr lang="en-US" altLang="zh-CN" dirty="0">
                <a:solidFill>
                  <a:schemeClr val="bg1"/>
                </a:solidFill>
                <a:sym typeface="+mn-ea"/>
              </a:rPr>
              <a:t>Free</a:t>
            </a:r>
            <a:r>
              <a:rPr lang="zh-CN" altLang="en-US" dirty="0">
                <a:solidFill>
                  <a:schemeClr val="bg1"/>
                </a:solidFill>
                <a:sym typeface="+mn-ea"/>
              </a:rPr>
              <a:t> </a:t>
            </a:r>
            <a:r>
              <a:rPr lang="en-US" altLang="zh-CN" dirty="0">
                <a:solidFill>
                  <a:schemeClr val="bg1"/>
                </a:solidFill>
                <a:sym typeface="+mn-ea"/>
              </a:rPr>
              <a:t>data</a:t>
            </a:r>
          </a:p>
          <a:p>
            <a:pPr fontAlgn="auto">
              <a:lnSpc>
                <a:spcPct val="150000"/>
              </a:lnSpc>
            </a:pPr>
            <a:r>
              <a:rPr lang="en-US" altLang="zh-CN" dirty="0">
                <a:solidFill>
                  <a:schemeClr val="bg1"/>
                </a:solidFill>
                <a:sym typeface="+mn-ea"/>
              </a:rPr>
              <a:t>Authorized data</a:t>
            </a:r>
          </a:p>
          <a:p>
            <a:pPr fontAlgn="auto">
              <a:lnSpc>
                <a:spcPct val="150000"/>
              </a:lnSpc>
            </a:pPr>
            <a:r>
              <a:rPr lang="en-US" altLang="zh-CN" dirty="0">
                <a:solidFill>
                  <a:schemeClr val="bg1"/>
                </a:solidFill>
                <a:sym typeface="+mn-ea"/>
              </a:rPr>
              <a:t>Data for purchase</a:t>
            </a:r>
          </a:p>
        </p:txBody>
      </p:sp>
    </p:spTree>
  </p:cSld>
  <p:clrMapOvr>
    <a:masterClrMapping/>
  </p:clrMapOvr>
  <mc:AlternateContent xmlns:mc="http://schemas.openxmlformats.org/markup-compatibility/2006" xmlns:p14="http://schemas.microsoft.com/office/powerpoint/2010/main">
    <mc:Choice Requires="p14">
      <p:transition spd="slow" p14:dur="850" advTm="4100">
        <p:pull/>
      </p:transition>
    </mc:Choice>
    <mc:Fallback xmlns="">
      <p:transition spd="slow" advTm="4100">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p:cNvSpPr txBox="1"/>
          <p:nvPr/>
        </p:nvSpPr>
        <p:spPr>
          <a:xfrm>
            <a:off x="723900" y="571500"/>
            <a:ext cx="4134593" cy="909031"/>
          </a:xfrm>
          <a:prstGeom prst="rect">
            <a:avLst/>
          </a:prstGeom>
          <a:noFill/>
        </p:spPr>
        <p:txBody>
          <a:bodyPr wrap="none" lIns="0" tIns="0" rIns="0" rtlCol="0">
            <a:spAutoFit/>
          </a:bodyPr>
          <a:lstStyle/>
          <a:p>
            <a:pPr algn="l">
              <a:lnSpc>
                <a:spcPts val="3600"/>
              </a:lnSpc>
            </a:pPr>
            <a:r>
              <a:rPr lang="en-US" altLang="zh-CN" sz="2800" b="1" dirty="0">
                <a:solidFill>
                  <a:schemeClr val="bg1"/>
                </a:solidFill>
                <a:latin typeface="微软雅黑" panose="020B0503020204020204" charset="-122"/>
                <a:ea typeface="微软雅黑" panose="020B0503020204020204" charset="-122"/>
                <a:cs typeface="微软雅黑" panose="020B0503020204020204" charset="-122"/>
                <a:sym typeface="+mn-lt"/>
              </a:rPr>
              <a:t>Master of Data应用拓展</a:t>
            </a:r>
            <a:endParaRPr kumimoji="0" lang="en-US" altLang="zh-CN" sz="2800" b="1" i="0" u="none" strike="noStrike" kern="1200" cap="none" spc="0" normalizeH="0" baseline="0" dirty="0">
              <a:solidFill>
                <a:schemeClr val="bg1"/>
              </a:solidFill>
              <a:latin typeface="微软雅黑" panose="020B0503020204020204" charset="-122"/>
              <a:ea typeface="微软雅黑" panose="020B0503020204020204" charset="-122"/>
              <a:cs typeface="微软雅黑" panose="020B0503020204020204" charset="-122"/>
              <a:sym typeface="+mn-lt"/>
            </a:endParaRPr>
          </a:p>
          <a:p>
            <a:pPr algn="l">
              <a:lnSpc>
                <a:spcPts val="3600"/>
              </a:lnSpc>
            </a:pPr>
            <a:r>
              <a:rPr lang="en-US" altLang="zh-CN" dirty="0">
                <a:solidFill>
                  <a:schemeClr val="bg1"/>
                </a:solidFill>
              </a:rPr>
              <a:t>Applied in More Scenarios</a:t>
            </a:r>
          </a:p>
        </p:txBody>
      </p:sp>
      <p:sp>
        <p:nvSpPr>
          <p:cNvPr id="24" name="TextBox 64"/>
          <p:cNvSpPr txBox="1"/>
          <p:nvPr/>
        </p:nvSpPr>
        <p:spPr>
          <a:xfrm>
            <a:off x="419100" y="4646295"/>
            <a:ext cx="3861435" cy="1938992"/>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ea"/>
              </a:rPr>
              <a:t>整车厂商</a:t>
            </a:r>
            <a:endParaRPr lang="en-US" altLang="zh-CN" sz="20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algn="ctr"/>
            <a:r>
              <a:rPr lang="en-US" altLang="zh-CN" sz="2000" b="1" dirty="0">
                <a:solidFill>
                  <a:schemeClr val="bg1"/>
                </a:solidFill>
                <a:latin typeface="微软雅黑" panose="020B0503020204020204" charset="-122"/>
                <a:ea typeface="微软雅黑" panose="020B0503020204020204" charset="-122"/>
                <a:cs typeface="微软雅黑" panose="020B0503020204020204" charset="-122"/>
                <a:sym typeface="+mn-ea"/>
              </a:rPr>
              <a:t>Whole Vehicle Manufacturer</a:t>
            </a:r>
            <a:endPar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algn="ctr"/>
            <a:endParaRPr lang="zh-CN" altLang="en-US" sz="1600" dirty="0">
              <a:solidFill>
                <a:prstClr val="white"/>
              </a:solidFill>
              <a:latin typeface="微软雅黑" panose="020B0503020204020204" charset="-122"/>
              <a:ea typeface="微软雅黑" panose="020B0503020204020204" charset="-122"/>
              <a:cs typeface="微软雅黑" panose="020B0503020204020204" charset="-122"/>
              <a:sym typeface="+mn-ea"/>
            </a:endParaRPr>
          </a:p>
          <a:p>
            <a:pPr indent="0" algn="ctr">
              <a:buFont typeface="Arial" panose="020B0604020202020204" pitchFamily="34" charset="0"/>
              <a:buNone/>
            </a:pPr>
            <a:r>
              <a:rPr lang="zh-CN" altLang="en-US" sz="1600" dirty="0">
                <a:solidFill>
                  <a:prstClr val="white"/>
                </a:solidFill>
                <a:latin typeface="微软雅黑" panose="020B0503020204020204" charset="-122"/>
                <a:ea typeface="微软雅黑" panose="020B0503020204020204" charset="-122"/>
                <a:cs typeface="微软雅黑" panose="020B0503020204020204" charset="-122"/>
                <a:sym typeface="+mn-ea"/>
              </a:rPr>
              <a:t>内部数据共享平台</a:t>
            </a:r>
            <a:endParaRPr lang="en-US" altLang="zh-CN" sz="1600" dirty="0">
              <a:solidFill>
                <a:prstClr val="white"/>
              </a:solidFill>
              <a:latin typeface="微软雅黑" panose="020B0503020204020204" charset="-122"/>
              <a:ea typeface="微软雅黑" panose="020B0503020204020204" charset="-122"/>
              <a:cs typeface="微软雅黑" panose="020B0503020204020204" charset="-122"/>
              <a:sym typeface="+mn-ea"/>
            </a:endParaRPr>
          </a:p>
          <a:p>
            <a:pPr indent="0" algn="ctr">
              <a:buFont typeface="Arial" panose="020B0604020202020204" pitchFamily="34" charset="0"/>
              <a:buNone/>
            </a:pPr>
            <a:r>
              <a:rPr lang="en-US" altLang="zh-CN" sz="1600" dirty="0">
                <a:solidFill>
                  <a:prstClr val="white"/>
                </a:solidFill>
                <a:latin typeface="微软雅黑" panose="020B0503020204020204" charset="-122"/>
                <a:ea typeface="微软雅黑" panose="020B0503020204020204" charset="-122"/>
                <a:cs typeface="微软雅黑" panose="020B0503020204020204" charset="-122"/>
                <a:sym typeface="+mn-ea"/>
              </a:rPr>
              <a:t>Internal data sharing system</a:t>
            </a:r>
            <a:endParaRPr lang="zh-CN" altLang="en-US" sz="1600" dirty="0">
              <a:solidFill>
                <a:prstClr val="white"/>
              </a:solidFill>
              <a:latin typeface="微软雅黑" panose="020B0503020204020204" charset="-122"/>
              <a:ea typeface="微软雅黑" panose="020B0503020204020204" charset="-122"/>
              <a:cs typeface="微软雅黑" panose="020B0503020204020204" charset="-122"/>
              <a:sym typeface="+mn-ea"/>
            </a:endParaRPr>
          </a:p>
          <a:p>
            <a:pPr indent="0" algn="ctr">
              <a:buFont typeface="Arial" panose="020B0604020202020204" pitchFamily="34" charset="0"/>
              <a:buNone/>
            </a:pPr>
            <a:r>
              <a:rPr lang="zh-CN" altLang="en-US" sz="1600" dirty="0">
                <a:solidFill>
                  <a:prstClr val="white"/>
                </a:solidFill>
                <a:latin typeface="微软雅黑" panose="020B0503020204020204" charset="-122"/>
                <a:ea typeface="微软雅黑" panose="020B0503020204020204" charset="-122"/>
                <a:cs typeface="微软雅黑" panose="020B0503020204020204" charset="-122"/>
                <a:sym typeface="+mn-ea"/>
              </a:rPr>
              <a:t>对外数据开放平台 </a:t>
            </a:r>
            <a:endParaRPr lang="en-US" altLang="zh-CN" sz="1600" dirty="0">
              <a:solidFill>
                <a:prstClr val="white"/>
              </a:solidFill>
              <a:latin typeface="微软雅黑" panose="020B0503020204020204" charset="-122"/>
              <a:ea typeface="微软雅黑" panose="020B0503020204020204" charset="-122"/>
              <a:cs typeface="微软雅黑" panose="020B0503020204020204" charset="-122"/>
              <a:sym typeface="+mn-ea"/>
            </a:endParaRPr>
          </a:p>
          <a:p>
            <a:pPr indent="0" algn="ctr">
              <a:buFont typeface="Arial" panose="020B0604020202020204" pitchFamily="34" charset="0"/>
              <a:buNone/>
            </a:pPr>
            <a:r>
              <a:rPr lang="en-US" altLang="zh-CN" sz="1600" dirty="0">
                <a:solidFill>
                  <a:prstClr val="white"/>
                </a:solidFill>
                <a:latin typeface="微软雅黑" panose="020B0503020204020204" charset="-122"/>
                <a:ea typeface="微软雅黑" panose="020B0503020204020204" charset="-122"/>
                <a:cs typeface="微软雅黑" panose="020B0503020204020204" charset="-122"/>
                <a:sym typeface="+mn-ea"/>
              </a:rPr>
              <a:t>Open data platform</a:t>
            </a:r>
            <a:endParaRPr lang="zh-CN" altLang="en-US" sz="1600" dirty="0">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16" name="TextBox 64"/>
          <p:cNvSpPr txBox="1"/>
          <p:nvPr/>
        </p:nvSpPr>
        <p:spPr>
          <a:xfrm>
            <a:off x="3914775" y="4703445"/>
            <a:ext cx="4229100" cy="1938992"/>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ea"/>
              </a:rPr>
              <a:t>存证类应用方向</a:t>
            </a:r>
            <a:endParaRPr lang="en-US" altLang="zh-CN" sz="20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algn="ctr"/>
            <a:r>
              <a:rPr lang="en-US" altLang="zh-CN" sz="2000" b="1" dirty="0">
                <a:solidFill>
                  <a:schemeClr val="bg1"/>
                </a:solidFill>
                <a:latin typeface="微软雅黑" panose="020B0503020204020204" charset="-122"/>
                <a:ea typeface="微软雅黑" panose="020B0503020204020204" charset="-122"/>
                <a:cs typeface="微软雅黑" panose="020B0503020204020204" charset="-122"/>
                <a:sym typeface="+mn-ea"/>
              </a:rPr>
              <a:t>Depository Receipt</a:t>
            </a:r>
            <a:endPar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algn="ctr"/>
            <a:endParaRPr lang="zh-CN" altLang="en-US" sz="1600" dirty="0">
              <a:solidFill>
                <a:prstClr val="white"/>
              </a:solidFill>
              <a:latin typeface="微软雅黑" panose="020B0503020204020204" charset="-122"/>
              <a:ea typeface="微软雅黑" panose="020B0503020204020204" charset="-122"/>
              <a:cs typeface="微软雅黑" panose="020B0503020204020204" charset="-122"/>
              <a:sym typeface="+mn-ea"/>
            </a:endParaRPr>
          </a:p>
          <a:p>
            <a:pPr indent="0" algn="ctr">
              <a:buFont typeface="Wingdings" panose="05000000000000000000" pitchFamily="2" charset="2"/>
              <a:buNone/>
            </a:pPr>
            <a:r>
              <a:rPr lang="zh-CN" altLang="en-US" sz="1600" dirty="0">
                <a:solidFill>
                  <a:prstClr val="white"/>
                </a:solidFill>
                <a:latin typeface="微软雅黑" panose="020B0503020204020204" charset="-122"/>
                <a:ea typeface="微软雅黑" panose="020B0503020204020204" charset="-122"/>
                <a:cs typeface="微软雅黑" panose="020B0503020204020204" charset="-122"/>
                <a:sym typeface="+mn-ea"/>
              </a:rPr>
              <a:t>物联网可信人车数据采集</a:t>
            </a:r>
            <a:endParaRPr lang="en-US" altLang="zh-CN" sz="1600" dirty="0">
              <a:solidFill>
                <a:prstClr val="white"/>
              </a:solidFill>
              <a:latin typeface="微软雅黑" panose="020B0503020204020204" charset="-122"/>
              <a:ea typeface="微软雅黑" panose="020B0503020204020204" charset="-122"/>
              <a:cs typeface="微软雅黑" panose="020B0503020204020204" charset="-122"/>
              <a:sym typeface="+mn-ea"/>
            </a:endParaRPr>
          </a:p>
          <a:p>
            <a:pPr indent="0" algn="ctr">
              <a:buFont typeface="Wingdings" panose="05000000000000000000" pitchFamily="2" charset="2"/>
              <a:buNone/>
            </a:pPr>
            <a:r>
              <a:rPr lang="en-US" altLang="zh-CN" sz="1600" dirty="0">
                <a:solidFill>
                  <a:prstClr val="white"/>
                </a:solidFill>
                <a:latin typeface="微软雅黑" panose="020B0503020204020204" charset="-122"/>
                <a:ea typeface="微软雅黑" panose="020B0503020204020204" charset="-122"/>
                <a:cs typeface="微软雅黑" panose="020B0503020204020204" charset="-122"/>
              </a:rPr>
              <a:t>Data Collection of trusted vehicle in IOT</a:t>
            </a:r>
            <a:endParaRPr lang="zh-CN" altLang="en-US" sz="1600" dirty="0">
              <a:solidFill>
                <a:prstClr val="white"/>
              </a:solidFill>
              <a:latin typeface="微软雅黑" panose="020B0503020204020204" charset="-122"/>
              <a:ea typeface="微软雅黑" panose="020B0503020204020204" charset="-122"/>
              <a:cs typeface="微软雅黑" panose="020B0503020204020204" charset="-122"/>
            </a:endParaRPr>
          </a:p>
          <a:p>
            <a:pPr indent="0" algn="ctr">
              <a:buFont typeface="Wingdings" panose="05000000000000000000" pitchFamily="2" charset="2"/>
              <a:buNone/>
            </a:pPr>
            <a:r>
              <a:rPr lang="zh-CN" altLang="en-US" sz="1600" dirty="0">
                <a:solidFill>
                  <a:prstClr val="white"/>
                </a:solidFill>
                <a:latin typeface="微软雅黑" panose="020B0503020204020204" charset="-122"/>
                <a:ea typeface="微软雅黑" panose="020B0503020204020204" charset="-122"/>
                <a:cs typeface="微软雅黑" panose="020B0503020204020204" charset="-122"/>
                <a:sym typeface="+mn-ea"/>
              </a:rPr>
              <a:t>区块链里程表</a:t>
            </a:r>
            <a:endParaRPr lang="en-US" altLang="zh-CN" sz="1600" dirty="0">
              <a:solidFill>
                <a:prstClr val="white"/>
              </a:solidFill>
              <a:latin typeface="微软雅黑" panose="020B0503020204020204" charset="-122"/>
              <a:ea typeface="微软雅黑" panose="020B0503020204020204" charset="-122"/>
              <a:cs typeface="微软雅黑" panose="020B0503020204020204" charset="-122"/>
              <a:sym typeface="+mn-ea"/>
            </a:endParaRPr>
          </a:p>
          <a:p>
            <a:pPr indent="0" algn="ctr">
              <a:buFont typeface="Wingdings" panose="05000000000000000000" pitchFamily="2" charset="2"/>
              <a:buNone/>
            </a:pPr>
            <a:r>
              <a:rPr lang="en-US" altLang="zh-CN" sz="1600" dirty="0">
                <a:solidFill>
                  <a:prstClr val="white"/>
                </a:solidFill>
                <a:latin typeface="微软雅黑" panose="020B0503020204020204" charset="-122"/>
                <a:ea typeface="微软雅黑" panose="020B0503020204020204" charset="-122"/>
                <a:cs typeface="微软雅黑" panose="020B0503020204020204" charset="-122"/>
                <a:sym typeface="+mn-ea"/>
              </a:rPr>
              <a:t>Blockchain mileage</a:t>
            </a:r>
            <a:endParaRPr lang="zh-CN" altLang="en-US" sz="1600" dirty="0">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17" name="TextBox 64"/>
          <p:cNvSpPr txBox="1"/>
          <p:nvPr/>
        </p:nvSpPr>
        <p:spPr>
          <a:xfrm>
            <a:off x="7911467" y="4646295"/>
            <a:ext cx="4072891" cy="1938992"/>
          </a:xfrm>
          <a:prstGeom prst="rect">
            <a:avLst/>
          </a:prstGeom>
          <a:noFill/>
        </p:spPr>
        <p:txBody>
          <a:bodyPr wrap="square" rtlCol="0">
            <a:spAutoFit/>
          </a:bodyPr>
          <a:lstStyle/>
          <a:p>
            <a:pPr algn="ctr"/>
            <a:r>
              <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ea"/>
              </a:rPr>
              <a:t>车后市场应用方向</a:t>
            </a:r>
            <a:endParaRPr lang="en-US" altLang="zh-CN" sz="20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algn="ctr"/>
            <a:r>
              <a:rPr lang="en-US" altLang="zh-CN" sz="2000" b="1" dirty="0">
                <a:solidFill>
                  <a:schemeClr val="bg1"/>
                </a:solidFill>
                <a:latin typeface="微软雅黑" panose="020B0503020204020204" charset="-122"/>
                <a:ea typeface="微软雅黑" panose="020B0503020204020204" charset="-122"/>
                <a:cs typeface="微软雅黑" panose="020B0503020204020204" charset="-122"/>
                <a:sym typeface="+mn-ea"/>
              </a:rPr>
              <a:t>After Sale Market</a:t>
            </a:r>
            <a:endParaRPr lang="zh-CN" altLang="en-US" sz="20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algn="ctr"/>
            <a:endParaRPr lang="en-US" altLang="zh-CN" sz="1600" b="1" dirty="0">
              <a:solidFill>
                <a:schemeClr val="bg1"/>
              </a:solidFill>
            </a:endParaRPr>
          </a:p>
          <a:p>
            <a:pPr indent="0" algn="ctr">
              <a:buClrTx/>
              <a:buSzTx/>
              <a:buFont typeface="Wingdings" panose="05000000000000000000" pitchFamily="2" charset="2"/>
              <a:buNone/>
            </a:pPr>
            <a:r>
              <a:rPr lang="zh-CN" altLang="en-US" sz="1600" dirty="0">
                <a:solidFill>
                  <a:prstClr val="white"/>
                </a:solidFill>
                <a:latin typeface="微软雅黑" panose="020B0503020204020204" charset="-122"/>
                <a:ea typeface="微软雅黑" panose="020B0503020204020204" charset="-122"/>
                <a:cs typeface="微软雅黑" panose="020B0503020204020204" charset="-122"/>
                <a:sym typeface="+mn-ea"/>
              </a:rPr>
              <a:t>个性化保险定价方案</a:t>
            </a:r>
            <a:endParaRPr lang="en-US" altLang="zh-CN" sz="1600" dirty="0">
              <a:solidFill>
                <a:prstClr val="white"/>
              </a:solidFill>
              <a:latin typeface="微软雅黑" panose="020B0503020204020204" charset="-122"/>
              <a:ea typeface="微软雅黑" panose="020B0503020204020204" charset="-122"/>
              <a:cs typeface="微软雅黑" panose="020B0503020204020204" charset="-122"/>
              <a:sym typeface="+mn-ea"/>
            </a:endParaRPr>
          </a:p>
          <a:p>
            <a:pPr indent="0" algn="ctr">
              <a:buClrTx/>
              <a:buSzTx/>
              <a:buFont typeface="Wingdings" panose="05000000000000000000" pitchFamily="2" charset="2"/>
              <a:buNone/>
            </a:pPr>
            <a:r>
              <a:rPr lang="en-US" altLang="zh-CN" sz="1600" dirty="0">
                <a:solidFill>
                  <a:prstClr val="white"/>
                </a:solidFill>
                <a:latin typeface="微软雅黑" panose="020B0503020204020204" charset="-122"/>
                <a:ea typeface="微软雅黑" panose="020B0503020204020204" charset="-122"/>
                <a:cs typeface="微软雅黑" panose="020B0503020204020204" charset="-122"/>
                <a:sym typeface="+mn-ea"/>
              </a:rPr>
              <a:t>Customized insurance pricing solution</a:t>
            </a:r>
            <a:endParaRPr lang="zh-CN" altLang="en-US" sz="1600" dirty="0">
              <a:solidFill>
                <a:prstClr val="white"/>
              </a:solidFill>
              <a:latin typeface="微软雅黑" panose="020B0503020204020204" charset="-122"/>
              <a:ea typeface="微软雅黑" panose="020B0503020204020204" charset="-122"/>
              <a:cs typeface="微软雅黑" panose="020B0503020204020204" charset="-122"/>
            </a:endParaRPr>
          </a:p>
          <a:p>
            <a:pPr indent="0" algn="ctr">
              <a:buClrTx/>
              <a:buSzTx/>
              <a:buFont typeface="Wingdings" panose="05000000000000000000" pitchFamily="2" charset="2"/>
              <a:buNone/>
            </a:pPr>
            <a:r>
              <a:rPr lang="zh-CN" altLang="en-US" sz="1600" dirty="0">
                <a:solidFill>
                  <a:prstClr val="white"/>
                </a:solidFill>
                <a:latin typeface="微软雅黑" panose="020B0503020204020204" charset="-122"/>
                <a:ea typeface="微软雅黑" panose="020B0503020204020204" charset="-122"/>
                <a:cs typeface="微软雅黑" panose="020B0503020204020204" charset="-122"/>
                <a:sym typeface="+mn-ea"/>
              </a:rPr>
              <a:t>汽配供应链平台</a:t>
            </a:r>
            <a:endParaRPr lang="en-US" altLang="zh-CN" sz="1600" dirty="0">
              <a:solidFill>
                <a:prstClr val="white"/>
              </a:solidFill>
              <a:latin typeface="微软雅黑" panose="020B0503020204020204" charset="-122"/>
              <a:ea typeface="微软雅黑" panose="020B0503020204020204" charset="-122"/>
              <a:cs typeface="微软雅黑" panose="020B0503020204020204" charset="-122"/>
              <a:sym typeface="+mn-ea"/>
            </a:endParaRPr>
          </a:p>
          <a:p>
            <a:pPr indent="0" algn="ctr">
              <a:buClrTx/>
              <a:buSzTx/>
              <a:buFont typeface="Wingdings" panose="05000000000000000000" pitchFamily="2" charset="2"/>
              <a:buNone/>
            </a:pPr>
            <a:r>
              <a:rPr lang="en-US" altLang="zh-CN" sz="1600" dirty="0">
                <a:solidFill>
                  <a:prstClr val="white"/>
                </a:solidFill>
                <a:latin typeface="微软雅黑" panose="020B0503020204020204" charset="-122"/>
                <a:ea typeface="微软雅黑" panose="020B0503020204020204" charset="-122"/>
                <a:cs typeface="微软雅黑" panose="020B0503020204020204" charset="-122"/>
                <a:sym typeface="+mn-ea"/>
              </a:rPr>
              <a:t>Vehicle accessory supply platform</a:t>
            </a:r>
            <a:endParaRPr lang="zh-CN" altLang="en-US" sz="1600" dirty="0">
              <a:solidFill>
                <a:prstClr val="white"/>
              </a:solidFill>
              <a:latin typeface="微软雅黑" panose="020B0503020204020204" charset="-122"/>
              <a:ea typeface="微软雅黑" panose="020B0503020204020204" charset="-122"/>
              <a:cs typeface="微软雅黑" panose="020B0503020204020204" charset="-122"/>
            </a:endParaRPr>
          </a:p>
        </p:txBody>
      </p:sp>
      <p:sp>
        <p:nvSpPr>
          <p:cNvPr id="3" name="Flowchart: Decision 3"/>
          <p:cNvSpPr/>
          <p:nvPr/>
        </p:nvSpPr>
        <p:spPr>
          <a:xfrm>
            <a:off x="4661535" y="1590040"/>
            <a:ext cx="2869565" cy="2815590"/>
          </a:xfrm>
          <a:prstGeom prst="flowChartDecision">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lowchart: Decision 4"/>
          <p:cNvSpPr/>
          <p:nvPr/>
        </p:nvSpPr>
        <p:spPr>
          <a:xfrm>
            <a:off x="7702550" y="1589405"/>
            <a:ext cx="2869565" cy="2815590"/>
          </a:xfrm>
          <a:prstGeom prst="flowChartDecision">
            <a:avLst/>
          </a:prstGeom>
          <a:solidFill>
            <a:srgbClr val="A51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lowchart: Decision 6"/>
          <p:cNvSpPr/>
          <p:nvPr/>
        </p:nvSpPr>
        <p:spPr>
          <a:xfrm>
            <a:off x="1620520" y="1589405"/>
            <a:ext cx="2869565" cy="2815590"/>
          </a:xfrm>
          <a:prstGeom prst="flowChartDecision">
            <a:avLst/>
          </a:prstGeom>
          <a:solidFill>
            <a:srgbClr val="A51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Diamond 13"/>
          <p:cNvSpPr/>
          <p:nvPr/>
        </p:nvSpPr>
        <p:spPr>
          <a:xfrm>
            <a:off x="4118610" y="1748790"/>
            <a:ext cx="914400" cy="914400"/>
          </a:xfrm>
          <a:prstGeom prst="diamond">
            <a:avLst/>
          </a:prstGeom>
          <a:solidFill>
            <a:srgbClr val="D92328">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Diamond 14"/>
          <p:cNvSpPr/>
          <p:nvPr/>
        </p:nvSpPr>
        <p:spPr>
          <a:xfrm>
            <a:off x="7159625" y="3273425"/>
            <a:ext cx="914400" cy="914400"/>
          </a:xfrm>
          <a:prstGeom prst="diamond">
            <a:avLst/>
          </a:prstGeom>
          <a:solidFill>
            <a:srgbClr val="D9232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矩形 10">
            <a:extLst>
              <a:ext uri="{FF2B5EF4-FFF2-40B4-BE49-F238E27FC236}">
                <a16:creationId xmlns:a16="http://schemas.microsoft.com/office/drawing/2014/main" id="{60981471-17DE-4372-90FB-8BAB4E0B1630}"/>
              </a:ext>
            </a:extLst>
          </p:cNvPr>
          <p:cNvSpPr/>
          <p:nvPr/>
        </p:nvSpPr>
        <p:spPr>
          <a:xfrm>
            <a:off x="749296" y="1026015"/>
            <a:ext cx="4083800" cy="45719"/>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
        <p:nvSpPr>
          <p:cNvPr id="12" name="矩形 11">
            <a:extLst>
              <a:ext uri="{FF2B5EF4-FFF2-40B4-BE49-F238E27FC236}">
                <a16:creationId xmlns:a16="http://schemas.microsoft.com/office/drawing/2014/main" id="{B8E115C2-F79E-4783-8F28-DBF9BB19AFCF}"/>
              </a:ext>
            </a:extLst>
          </p:cNvPr>
          <p:cNvSpPr/>
          <p:nvPr/>
        </p:nvSpPr>
        <p:spPr>
          <a:xfrm>
            <a:off x="1202011" y="5428858"/>
            <a:ext cx="2406708" cy="45719"/>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
        <p:nvSpPr>
          <p:cNvPr id="14" name="矩形 13">
            <a:extLst>
              <a:ext uri="{FF2B5EF4-FFF2-40B4-BE49-F238E27FC236}">
                <a16:creationId xmlns:a16="http://schemas.microsoft.com/office/drawing/2014/main" id="{E7D7EE83-1F3B-41E9-9A89-553466DBFEDE}"/>
              </a:ext>
            </a:extLst>
          </p:cNvPr>
          <p:cNvSpPr/>
          <p:nvPr/>
        </p:nvSpPr>
        <p:spPr>
          <a:xfrm>
            <a:off x="4892647" y="5409735"/>
            <a:ext cx="2406708" cy="45719"/>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
        <p:nvSpPr>
          <p:cNvPr id="15" name="矩形 14">
            <a:extLst>
              <a:ext uri="{FF2B5EF4-FFF2-40B4-BE49-F238E27FC236}">
                <a16:creationId xmlns:a16="http://schemas.microsoft.com/office/drawing/2014/main" id="{F40AC5B6-4CFD-4E35-88A2-A34E9A9DB023}"/>
              </a:ext>
            </a:extLst>
          </p:cNvPr>
          <p:cNvSpPr/>
          <p:nvPr/>
        </p:nvSpPr>
        <p:spPr>
          <a:xfrm>
            <a:off x="8860762" y="5402263"/>
            <a:ext cx="2169188" cy="53191"/>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850" advTm="4100">
        <p:pull/>
      </p:transition>
    </mc:Choice>
    <mc:Fallback xmlns="">
      <p:transition spd="slow" advTm="4100">
        <p:pull/>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54"/>
            <a:ext cx="12192000" cy="6862354"/>
          </a:xfrm>
          <a:prstGeom prst="rect">
            <a:avLst/>
          </a:prstGeom>
        </p:spPr>
      </p:pic>
      <p:sp>
        <p:nvSpPr>
          <p:cNvPr id="5" name="文本框 4"/>
          <p:cNvSpPr txBox="1"/>
          <p:nvPr/>
        </p:nvSpPr>
        <p:spPr>
          <a:xfrm>
            <a:off x="3538732" y="2324725"/>
            <a:ext cx="5114537" cy="1446550"/>
          </a:xfrm>
          <a:prstGeom prst="rect">
            <a:avLst/>
          </a:prstGeom>
          <a:noFill/>
        </p:spPr>
        <p:txBody>
          <a:bodyPr wrap="square" rtlCol="0">
            <a:spAutoFit/>
          </a:bodyPr>
          <a:lstStyle/>
          <a:p>
            <a:pPr algn="ctr"/>
            <a:r>
              <a:rPr lang="en-US" altLang="zh-CN" sz="8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THANKS</a:t>
            </a:r>
            <a:endParaRPr lang="zh-CN" altLang="en-US" sz="8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850" advTm="4100">
        <p:pull/>
      </p:transition>
    </mc:Choice>
    <mc:Fallback xmlns="">
      <p:transition spd="slow" advTm="4100">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5" y="28575"/>
            <a:ext cx="12184265" cy="6858000"/>
          </a:xfrm>
          <a:prstGeom prst="rect">
            <a:avLst/>
          </a:prstGeom>
        </p:spPr>
      </p:pic>
      <p:grpSp>
        <p:nvGrpSpPr>
          <p:cNvPr id="36" name="组合 35"/>
          <p:cNvGrpSpPr/>
          <p:nvPr/>
        </p:nvGrpSpPr>
        <p:grpSpPr>
          <a:xfrm>
            <a:off x="6210300" y="1808777"/>
            <a:ext cx="5183431" cy="3387949"/>
            <a:chOff x="7014136" y="1627689"/>
            <a:chExt cx="4379595" cy="3387949"/>
          </a:xfrm>
        </p:grpSpPr>
        <p:grpSp>
          <p:nvGrpSpPr>
            <p:cNvPr id="32" name="组合 31"/>
            <p:cNvGrpSpPr/>
            <p:nvPr/>
          </p:nvGrpSpPr>
          <p:grpSpPr>
            <a:xfrm>
              <a:off x="7014136" y="1627689"/>
              <a:ext cx="4118610" cy="1015663"/>
              <a:chOff x="2149811" y="2135622"/>
              <a:chExt cx="4118610" cy="1015663"/>
            </a:xfrm>
          </p:grpSpPr>
          <p:sp>
            <p:nvSpPr>
              <p:cNvPr id="20" name="矩形 19"/>
              <p:cNvSpPr/>
              <p:nvPr/>
            </p:nvSpPr>
            <p:spPr>
              <a:xfrm>
                <a:off x="2149811" y="2178995"/>
                <a:ext cx="642025" cy="642025"/>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sp>
            <p:nvSpPr>
              <p:cNvPr id="25" name="文本框 24"/>
              <p:cNvSpPr txBox="1"/>
              <p:nvPr/>
            </p:nvSpPr>
            <p:spPr>
              <a:xfrm>
                <a:off x="2905461" y="2135622"/>
                <a:ext cx="3362960" cy="1015663"/>
              </a:xfrm>
              <a:prstGeom prst="rect">
                <a:avLst/>
              </a:prstGeom>
              <a:noFill/>
            </p:spPr>
            <p:txBody>
              <a:bodyPr wrap="square" rtlCol="0">
                <a:spAutoFit/>
              </a:bodyPr>
              <a:lstStyle/>
              <a:p>
                <a:r>
                  <a:rPr lang="zh-CN" altLang="en-US" sz="2000" b="1" noProof="0" dirty="0">
                    <a:ln>
                      <a:noFill/>
                    </a:ln>
                    <a:solidFill>
                      <a:prstClr val="white"/>
                    </a:solidFill>
                    <a:effectLst/>
                    <a:uLnTx/>
                    <a:uFillTx/>
                    <a:latin typeface="微软雅黑" panose="020B0503020204020204" charset="-122"/>
                    <a:ea typeface="微软雅黑" panose="020B0503020204020204" charset="-122"/>
                    <a:cs typeface="+mn-ea"/>
                    <a:sym typeface="+mn-lt"/>
                  </a:rPr>
                  <a:t>时代背景下的数据变迁</a:t>
                </a:r>
                <a:endParaRPr lang="en-US" altLang="zh-CN" sz="2000" b="1" noProof="0" dirty="0">
                  <a:ln>
                    <a:noFill/>
                  </a:ln>
                  <a:solidFill>
                    <a:prstClr val="white"/>
                  </a:solidFill>
                  <a:effectLst/>
                  <a:uLnTx/>
                  <a:uFillTx/>
                  <a:latin typeface="微软雅黑" panose="020B0503020204020204" charset="-122"/>
                  <a:ea typeface="微软雅黑" panose="020B0503020204020204" charset="-122"/>
                  <a:cs typeface="+mn-ea"/>
                  <a:sym typeface="+mn-lt"/>
                </a:endParaRPr>
              </a:p>
              <a:p>
                <a:r>
                  <a:rPr lang="en-US" sz="2000" dirty="0">
                    <a:solidFill>
                      <a:schemeClr val="bg1"/>
                    </a:solidFill>
                  </a:rPr>
                  <a:t>Data </a:t>
                </a:r>
                <a:r>
                  <a:rPr lang="en-US" altLang="zh-CN" sz="2000" dirty="0">
                    <a:solidFill>
                      <a:schemeClr val="bg1"/>
                    </a:solidFill>
                  </a:rPr>
                  <a:t>Revolution</a:t>
                </a:r>
                <a:endParaRPr lang="en-US" sz="2000" dirty="0">
                  <a:solidFill>
                    <a:schemeClr val="bg1"/>
                  </a:solidFill>
                </a:endParaRPr>
              </a:p>
              <a:p>
                <a:endParaRPr lang="zh-CN" altLang="en-US" sz="2000" b="1"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grpSp>
          <p:nvGrpSpPr>
            <p:cNvPr id="35" name="组合 34"/>
            <p:cNvGrpSpPr/>
            <p:nvPr/>
          </p:nvGrpSpPr>
          <p:grpSpPr>
            <a:xfrm>
              <a:off x="7014136" y="3999975"/>
              <a:ext cx="3427518" cy="1015663"/>
              <a:chOff x="2149811" y="4274456"/>
              <a:chExt cx="3427518" cy="1015663"/>
            </a:xfrm>
          </p:grpSpPr>
          <p:sp>
            <p:nvSpPr>
              <p:cNvPr id="22" name="矩形 21"/>
              <p:cNvSpPr/>
              <p:nvPr/>
            </p:nvSpPr>
            <p:spPr>
              <a:xfrm>
                <a:off x="2149811" y="4319080"/>
                <a:ext cx="642025" cy="642025"/>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03</a:t>
                </a:r>
                <a:endParaRPr lang="zh-CN" altLang="en-US" dirty="0"/>
              </a:p>
            </p:txBody>
          </p:sp>
          <p:sp>
            <p:nvSpPr>
              <p:cNvPr id="27" name="文本框 26"/>
              <p:cNvSpPr txBox="1"/>
              <p:nvPr/>
            </p:nvSpPr>
            <p:spPr>
              <a:xfrm>
                <a:off x="2905461" y="4274456"/>
                <a:ext cx="2671868" cy="1015663"/>
              </a:xfrm>
              <a:prstGeom prst="rect">
                <a:avLst/>
              </a:prstGeom>
              <a:noFill/>
            </p:spPr>
            <p:txBody>
              <a:bodyPr wrap="square" rtlCol="0">
                <a:spAutoFit/>
              </a:bodyPr>
              <a:lstStyle/>
              <a:p>
                <a:r>
                  <a:rPr lang="en-US" altLang="zh-CN" sz="2000" b="1" dirty="0">
                    <a:solidFill>
                      <a:schemeClr val="bg1"/>
                    </a:solidFill>
                    <a:latin typeface="微软雅黑" panose="020B0503020204020204" charset="-122"/>
                    <a:ea typeface="微软雅黑" panose="020B0503020204020204" charset="-122"/>
                    <a:cs typeface="Segoe UI" panose="020B0502040204020203" pitchFamily="34" charset="0"/>
                  </a:rPr>
                  <a:t>Master of Data</a:t>
                </a:r>
                <a:r>
                  <a:rPr lang="zh-CN" altLang="en-US" sz="2000" b="1" dirty="0">
                    <a:solidFill>
                      <a:schemeClr val="bg1"/>
                    </a:solidFill>
                    <a:latin typeface="微软雅黑" panose="020B0503020204020204" charset="-122"/>
                    <a:ea typeface="微软雅黑" panose="020B0503020204020204" charset="-122"/>
                    <a:cs typeface="Segoe UI" panose="020B0502040204020203" pitchFamily="34" charset="0"/>
                  </a:rPr>
                  <a:t>项目规划</a:t>
                </a:r>
                <a:endParaRPr lang="en-US" altLang="zh-CN" sz="2000" b="1" dirty="0">
                  <a:solidFill>
                    <a:schemeClr val="bg1"/>
                  </a:solidFill>
                  <a:latin typeface="微软雅黑" panose="020B0503020204020204" charset="-122"/>
                  <a:ea typeface="微软雅黑" panose="020B0503020204020204" charset="-122"/>
                  <a:cs typeface="Segoe UI" panose="020B0502040204020203" pitchFamily="34" charset="0"/>
                </a:endParaRPr>
              </a:p>
              <a:p>
                <a:r>
                  <a:rPr lang="en-US" altLang="zh-CN" sz="2000" dirty="0">
                    <a:solidFill>
                      <a:schemeClr val="bg1"/>
                    </a:solidFill>
                  </a:rPr>
                  <a:t>Introduction of MoD</a:t>
                </a:r>
                <a:endParaRPr lang="zh-CN" altLang="en-US" sz="2000" dirty="0">
                  <a:solidFill>
                    <a:schemeClr val="bg1"/>
                  </a:solidFill>
                </a:endParaRPr>
              </a:p>
            </p:txBody>
          </p:sp>
        </p:grpSp>
        <p:grpSp>
          <p:nvGrpSpPr>
            <p:cNvPr id="33" name="组合 32"/>
            <p:cNvGrpSpPr/>
            <p:nvPr/>
          </p:nvGrpSpPr>
          <p:grpSpPr>
            <a:xfrm>
              <a:off x="7014136" y="2836057"/>
              <a:ext cx="4379595" cy="1323439"/>
              <a:chOff x="7072003" y="2135622"/>
              <a:chExt cx="4379595" cy="1323439"/>
            </a:xfrm>
          </p:grpSpPr>
          <p:sp>
            <p:nvSpPr>
              <p:cNvPr id="21" name="矩形 20"/>
              <p:cNvSpPr/>
              <p:nvPr/>
            </p:nvSpPr>
            <p:spPr>
              <a:xfrm>
                <a:off x="7072003" y="2178995"/>
                <a:ext cx="642025" cy="642025"/>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02</a:t>
                </a:r>
                <a:endParaRPr lang="zh-CN" altLang="en-US" dirty="0"/>
              </a:p>
            </p:txBody>
          </p:sp>
          <p:sp>
            <p:nvSpPr>
              <p:cNvPr id="31" name="文本框 30"/>
              <p:cNvSpPr txBox="1"/>
              <p:nvPr/>
            </p:nvSpPr>
            <p:spPr>
              <a:xfrm>
                <a:off x="7827653" y="2135622"/>
                <a:ext cx="3623945" cy="1323439"/>
              </a:xfrm>
              <a:prstGeom prst="rect">
                <a:avLst/>
              </a:prstGeom>
              <a:noFill/>
            </p:spPr>
            <p:txBody>
              <a:bodyPr wrap="square" rtlCol="0">
                <a:spAutoFit/>
              </a:bodyPr>
              <a:lstStyle/>
              <a:p>
                <a:r>
                  <a:rPr lang="zh-CN" altLang="en-US" sz="2000" b="1" dirty="0">
                    <a:solidFill>
                      <a:schemeClr val="bg1"/>
                    </a:solidFill>
                    <a:latin typeface="微软雅黑" panose="020B0503020204020204" charset="-122"/>
                    <a:ea typeface="微软雅黑" panose="020B0503020204020204" charset="-122"/>
                    <a:cs typeface="Segoe UI" panose="020B0502040204020203" pitchFamily="34" charset="0"/>
                  </a:rPr>
                  <a:t>汽车行业数据开放现状</a:t>
                </a:r>
                <a:endParaRPr lang="en-US" altLang="zh-CN" sz="2000" b="1" dirty="0">
                  <a:solidFill>
                    <a:schemeClr val="bg1"/>
                  </a:solidFill>
                  <a:latin typeface="微软雅黑" panose="020B0503020204020204" charset="-122"/>
                  <a:ea typeface="微软雅黑" panose="020B0503020204020204" charset="-122"/>
                  <a:cs typeface="Segoe UI" panose="020B0502040204020203" pitchFamily="34" charset="0"/>
                </a:endParaRPr>
              </a:p>
              <a:p>
                <a:r>
                  <a:rPr lang="en-US" sz="2000" dirty="0">
                    <a:solidFill>
                      <a:schemeClr val="bg1"/>
                    </a:solidFill>
                  </a:rPr>
                  <a:t>Data Transparency in vehicle industry </a:t>
                </a:r>
              </a:p>
              <a:p>
                <a:endParaRPr lang="zh-CN" altLang="en-US" sz="2000" b="1" dirty="0">
                  <a:solidFill>
                    <a:schemeClr val="bg1"/>
                  </a:solidFill>
                  <a:latin typeface="微软雅黑" panose="020B0503020204020204" charset="-122"/>
                  <a:ea typeface="微软雅黑" panose="020B0503020204020204" charset="-122"/>
                  <a:cs typeface="Segoe UI" panose="020B0502040204020203"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850" advTm="4100">
        <p:pull/>
      </p:transition>
    </mc:Choice>
    <mc:Fallback xmlns="">
      <p:transition spd="slow" advTm="4100">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54"/>
            <a:ext cx="12192000" cy="6862354"/>
          </a:xfrm>
          <a:prstGeom prst="rect">
            <a:avLst/>
          </a:prstGeom>
        </p:spPr>
      </p:pic>
      <p:grpSp>
        <p:nvGrpSpPr>
          <p:cNvPr id="8" name="组合 7"/>
          <p:cNvGrpSpPr/>
          <p:nvPr/>
        </p:nvGrpSpPr>
        <p:grpSpPr>
          <a:xfrm>
            <a:off x="2614308" y="3961882"/>
            <a:ext cx="6963384" cy="2017537"/>
            <a:chOff x="2614308" y="3961882"/>
            <a:chExt cx="6963384" cy="2017537"/>
          </a:xfrm>
        </p:grpSpPr>
        <p:sp>
          <p:nvSpPr>
            <p:cNvPr id="5" name="文本框 4"/>
            <p:cNvSpPr txBox="1"/>
            <p:nvPr/>
          </p:nvSpPr>
          <p:spPr>
            <a:xfrm>
              <a:off x="5245409" y="3961882"/>
              <a:ext cx="1701183" cy="461665"/>
            </a:xfrm>
            <a:prstGeom prst="rect">
              <a:avLst/>
            </a:prstGeom>
            <a:noFill/>
          </p:spPr>
          <p:txBody>
            <a:bodyPr wrap="square" rtlCol="0">
              <a:spAutoFit/>
            </a:bodyPr>
            <a:lstStyle/>
            <a:p>
              <a:pPr algn="ctr"/>
              <a:r>
                <a:rPr lang="en-US" altLang="zh-CN" sz="24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PART ONE</a:t>
              </a:r>
              <a:endParaRPr lang="zh-CN" altLang="en-US" sz="2400" dirty="0">
                <a:solidFill>
                  <a:schemeClr val="bg1"/>
                </a:solidFill>
                <a:latin typeface="Segoe UI" panose="020B0502040204020203" pitchFamily="34" charset="0"/>
                <a:cs typeface="Segoe UI" panose="020B0502040204020203" pitchFamily="34" charset="0"/>
              </a:endParaRPr>
            </a:p>
          </p:txBody>
        </p:sp>
        <p:sp>
          <p:nvSpPr>
            <p:cNvPr id="6" name="矩形 5"/>
            <p:cNvSpPr/>
            <p:nvPr/>
          </p:nvSpPr>
          <p:spPr>
            <a:xfrm>
              <a:off x="2614308" y="4532869"/>
              <a:ext cx="6963384" cy="1446550"/>
            </a:xfrm>
            <a:prstGeom prst="rect">
              <a:avLst/>
            </a:prstGeom>
          </p:spPr>
          <p:txBody>
            <a:bodyPr wrap="square">
              <a:spAutoFit/>
            </a:bodyPr>
            <a:lstStyle/>
            <a:p>
              <a:pPr algn="ctr"/>
              <a:r>
                <a:rPr lang="zh-CN" altLang="en-US" sz="3200" b="1" dirty="0">
                  <a:solidFill>
                    <a:schemeClr val="bg1"/>
                  </a:solidFill>
                  <a:latin typeface="微软雅黑" panose="020B0503020204020204" charset="-122"/>
                  <a:ea typeface="微软雅黑" panose="020B0503020204020204" charset="-122"/>
                  <a:cs typeface="Segoe UI" panose="020B0502040204020203" pitchFamily="34" charset="0"/>
                </a:rPr>
                <a:t>时代背景下的数据变迁</a:t>
              </a:r>
              <a:endParaRPr lang="en-US" altLang="zh-CN" sz="3200" b="1" dirty="0">
                <a:solidFill>
                  <a:schemeClr val="bg1"/>
                </a:solidFill>
                <a:latin typeface="微软雅黑" panose="020B0503020204020204" charset="-122"/>
                <a:ea typeface="微软雅黑" panose="020B0503020204020204" charset="-122"/>
                <a:cs typeface="Segoe UI" panose="020B0502040204020203" pitchFamily="34" charset="0"/>
              </a:endParaRPr>
            </a:p>
            <a:p>
              <a:pPr algn="ctr"/>
              <a:r>
                <a:rPr lang="en-US" altLang="zh-CN" sz="2400" dirty="0">
                  <a:solidFill>
                    <a:schemeClr val="bg1"/>
                  </a:solidFill>
                </a:rPr>
                <a:t>Data Changing with the time</a:t>
              </a:r>
              <a:endParaRPr lang="en-US" sz="2400" dirty="0">
                <a:solidFill>
                  <a:schemeClr val="bg1"/>
                </a:solidFill>
              </a:endParaRPr>
            </a:p>
            <a:p>
              <a:pPr algn="ctr"/>
              <a:endParaRPr lang="zh-CN" altLang="en-US" sz="3200" b="1" dirty="0">
                <a:solidFill>
                  <a:schemeClr val="bg1"/>
                </a:solidFill>
                <a:latin typeface="微软雅黑" panose="020B0503020204020204" charset="-122"/>
                <a:ea typeface="微软雅黑" panose="020B0503020204020204" charset="-122"/>
                <a:cs typeface="Segoe UI" panose="020B0502040204020203" pitchFamily="34" charset="0"/>
              </a:endParaRPr>
            </a:p>
          </p:txBody>
        </p:sp>
      </p:grpSp>
      <p:sp>
        <p:nvSpPr>
          <p:cNvPr id="9" name="文本框 8"/>
          <p:cNvSpPr txBox="1"/>
          <p:nvPr/>
        </p:nvSpPr>
        <p:spPr>
          <a:xfrm>
            <a:off x="4730230" y="2406010"/>
            <a:ext cx="2731540" cy="1446550"/>
          </a:xfrm>
          <a:prstGeom prst="rect">
            <a:avLst/>
          </a:prstGeom>
          <a:noFill/>
        </p:spPr>
        <p:txBody>
          <a:bodyPr wrap="square" rtlCol="0">
            <a:spAutoFit/>
          </a:bodyPr>
          <a:lstStyle/>
          <a:p>
            <a:pPr algn="ctr"/>
            <a:r>
              <a:rPr lang="en-US" altLang="zh-CN" sz="8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01</a:t>
            </a:r>
            <a:endParaRPr lang="zh-CN" altLang="en-US" sz="8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0" name="Textfeld 78"/>
          <p:cNvSpPr txBox="1"/>
          <p:nvPr/>
        </p:nvSpPr>
        <p:spPr>
          <a:xfrm>
            <a:off x="2614295" y="995680"/>
            <a:ext cx="3957955" cy="2353310"/>
          </a:xfrm>
          <a:prstGeom prst="rect">
            <a:avLst/>
          </a:prstGeom>
          <a:noFill/>
        </p:spPr>
        <p:txBody>
          <a:bodyPr wrap="square" rtlCol="0">
            <a:spAutoFit/>
          </a:bodyPr>
          <a:lstStyle/>
          <a:p>
            <a:pPr defTabSz="228600">
              <a:lnSpc>
                <a:spcPct val="150000"/>
              </a:lnSpc>
            </a:pPr>
            <a:r>
              <a:rPr lang="en-US" altLang="zh-CN" sz="1400" dirty="0">
                <a:solidFill>
                  <a:schemeClr val="bg1"/>
                </a:solidFill>
                <a:cs typeface="+mn-ea"/>
                <a:sym typeface="+mn-lt"/>
              </a:rPr>
              <a:t>·Data of Transaction/Sharing/Observing</a:t>
            </a:r>
          </a:p>
          <a:p>
            <a:pPr defTabSz="228600">
              <a:lnSpc>
                <a:spcPct val="150000"/>
              </a:lnSpc>
            </a:pPr>
            <a:r>
              <a:rPr lang="en-US" altLang="zh-CN" sz="1400" dirty="0">
                <a:solidFill>
                  <a:schemeClr val="bg1"/>
                </a:solidFill>
                <a:cs typeface="+mn-ea"/>
                <a:sym typeface="+mn-lt"/>
              </a:rPr>
              <a:t>·</a:t>
            </a:r>
            <a:r>
              <a:rPr lang="zh-CN" altLang="en-US" sz="1400" dirty="0">
                <a:solidFill>
                  <a:schemeClr val="bg1"/>
                </a:solidFill>
                <a:cs typeface="+mn-ea"/>
                <a:sym typeface="+mn-lt"/>
              </a:rPr>
              <a:t>大数据时代的“双城困境”</a:t>
            </a:r>
            <a:endParaRPr lang="en-US" altLang="zh-CN" sz="1400" dirty="0">
              <a:solidFill>
                <a:schemeClr val="bg1"/>
              </a:solidFill>
              <a:cs typeface="+mn-ea"/>
              <a:sym typeface="+mn-lt"/>
            </a:endParaRPr>
          </a:p>
          <a:p>
            <a:pPr defTabSz="228600">
              <a:lnSpc>
                <a:spcPct val="150000"/>
              </a:lnSpc>
            </a:pPr>
            <a:endParaRPr lang="en-US" altLang="zh-CN" sz="1400" dirty="0">
              <a:solidFill>
                <a:schemeClr val="bg1"/>
              </a:solidFill>
              <a:cs typeface="+mn-ea"/>
              <a:sym typeface="+mn-lt"/>
            </a:endParaRPr>
          </a:p>
          <a:p>
            <a:pPr defTabSz="228600">
              <a:lnSpc>
                <a:spcPct val="150000"/>
              </a:lnSpc>
            </a:pPr>
            <a:endParaRPr lang="zh-CN" altLang="en-US" sz="1400" dirty="0">
              <a:solidFill>
                <a:schemeClr val="bg1"/>
              </a:solidFill>
              <a:cs typeface="+mn-ea"/>
              <a:sym typeface="+mn-lt"/>
            </a:endParaRPr>
          </a:p>
          <a:p>
            <a:pPr defTabSz="228600">
              <a:lnSpc>
                <a:spcPct val="150000"/>
              </a:lnSpc>
            </a:pPr>
            <a:endParaRPr lang="zh-CN" altLang="en-US" sz="1400" dirty="0">
              <a:solidFill>
                <a:schemeClr val="bg1"/>
              </a:solidFill>
              <a:cs typeface="+mn-ea"/>
              <a:sym typeface="+mn-lt"/>
            </a:endParaRPr>
          </a:p>
          <a:p>
            <a:pPr defTabSz="228600">
              <a:lnSpc>
                <a:spcPct val="150000"/>
              </a:lnSpc>
            </a:pPr>
            <a:endParaRPr lang="en-US" altLang="zh-CN" sz="1400" dirty="0">
              <a:solidFill>
                <a:schemeClr val="bg1"/>
              </a:solidFill>
              <a:cs typeface="+mn-ea"/>
              <a:sym typeface="+mn-lt"/>
            </a:endParaRPr>
          </a:p>
          <a:p>
            <a:pPr defTabSz="228600">
              <a:lnSpc>
                <a:spcPct val="150000"/>
              </a:lnSpc>
            </a:pPr>
            <a:endParaRPr lang="zh-CN" altLang="en-US" sz="1400" dirty="0">
              <a:solidFill>
                <a:schemeClr val="bg1"/>
              </a:solidFill>
              <a:cs typeface="+mn-ea"/>
              <a:sym typeface="+mn-lt"/>
            </a:endParaRPr>
          </a:p>
        </p:txBody>
      </p:sp>
      <p:cxnSp>
        <p:nvCxnSpPr>
          <p:cNvPr id="16" name="直接连接符 15"/>
          <p:cNvCxnSpPr/>
          <p:nvPr/>
        </p:nvCxnSpPr>
        <p:spPr>
          <a:xfrm>
            <a:off x="2614308" y="995486"/>
            <a:ext cx="3765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8B5C5A5E-0541-4557-A0B2-0590C5EAC3E6}"/>
              </a:ext>
            </a:extLst>
          </p:cNvPr>
          <p:cNvSpPr/>
          <p:nvPr/>
        </p:nvSpPr>
        <p:spPr>
          <a:xfrm>
            <a:off x="4098175" y="5081403"/>
            <a:ext cx="4083800" cy="45719"/>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850" advTm="4100">
        <p:pull/>
      </p:transition>
    </mc:Choice>
    <mc:Fallback xmlns="">
      <p:transition spd="slow" advTm="4100">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9"/>
          <p:cNvSpPr>
            <a:spLocks noGrp="1"/>
          </p:cNvSpPr>
          <p:nvPr>
            <p:ph type="subTitle" idx="1"/>
          </p:nvPr>
        </p:nvSpPr>
        <p:spPr/>
        <p:txBody>
          <a:bodyPr/>
          <a:lstStyle/>
          <a:p>
            <a:endParaRPr lang="zh-CN" altLang="en-US"/>
          </a:p>
        </p:txBody>
      </p:sp>
      <p:sp>
        <p:nvSpPr>
          <p:cNvPr id="2" name="Rectangle 7"/>
          <p:cNvSpPr/>
          <p:nvPr/>
        </p:nvSpPr>
        <p:spPr>
          <a:xfrm>
            <a:off x="4267201" y="2355206"/>
            <a:ext cx="7924799" cy="2434508"/>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 name="Rectangle 8"/>
          <p:cNvSpPr/>
          <p:nvPr/>
        </p:nvSpPr>
        <p:spPr>
          <a:xfrm>
            <a:off x="1" y="2355206"/>
            <a:ext cx="4267200" cy="2434508"/>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2"/>
          <p:cNvSpPr txBox="1"/>
          <p:nvPr/>
        </p:nvSpPr>
        <p:spPr>
          <a:xfrm>
            <a:off x="4520565" y="2790190"/>
            <a:ext cx="7122160" cy="174752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fontAlgn="auto">
              <a:lnSpc>
                <a:spcPct val="150000"/>
              </a:lnSpc>
              <a:spcBef>
                <a:spcPts val="0"/>
              </a:spcBef>
            </a:pPr>
            <a:r>
              <a:rPr lang="zh-CN" altLang="en-US" sz="1400" dirty="0">
                <a:solidFill>
                  <a:schemeClr val="bg1"/>
                </a:solidFill>
                <a:latin typeface="微软雅黑" panose="020B0503020204020204" charset="-122"/>
                <a:ea typeface="微软雅黑" panose="020B0503020204020204" charset="-122"/>
                <a:cs typeface="微软雅黑" panose="020B0503020204020204" charset="-122"/>
                <a:sym typeface="+mn-ea"/>
              </a:rPr>
              <a:t>计算机出现的本质是对世界的一种处理，把很多东西记录下来 </a:t>
            </a:r>
            <a:r>
              <a:rPr lang="en-US" altLang="zh-CN" sz="1400" dirty="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1400" dirty="0">
                <a:solidFill>
                  <a:schemeClr val="bg1"/>
                </a:solidFill>
                <a:latin typeface="微软雅黑" panose="020B0503020204020204" charset="-122"/>
                <a:ea typeface="微软雅黑" panose="020B0503020204020204" charset="-122"/>
                <a:cs typeface="微软雅黑" panose="020B0503020204020204" charset="-122"/>
                <a:sym typeface="+mn-ea"/>
              </a:rPr>
              <a:t>一次通话、一笔存款，数据记录了人生的关键时刻，人类对世界的认识是一种非常片段的、但是关键的认识。</a:t>
            </a:r>
            <a:endParaRPr lang="en-US" altLang="zh-CN" sz="1400"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algn="l"/>
            <a:r>
              <a:rPr lang="en-US" sz="1400" dirty="0">
                <a:solidFill>
                  <a:schemeClr val="bg1"/>
                </a:solidFill>
              </a:rPr>
              <a:t>The major purpose of computer invention is processing the world, recording our lives, like a call conversation or a bank deposit. Data witnesses our key moments.</a:t>
            </a:r>
          </a:p>
          <a:p>
            <a:pPr algn="l"/>
            <a:r>
              <a:rPr lang="en-US" sz="1400" dirty="0">
                <a:solidFill>
                  <a:schemeClr val="bg1"/>
                </a:solidFill>
              </a:rPr>
              <a:t>The exploration of the world, from human's eyes, could be very fragmented but full of key points at the same time.</a:t>
            </a:r>
          </a:p>
          <a:p>
            <a:pPr algn="l" fontAlgn="auto">
              <a:lnSpc>
                <a:spcPct val="150000"/>
              </a:lnSpc>
              <a:spcBef>
                <a:spcPts val="0"/>
              </a:spcBef>
            </a:pPr>
            <a:endParaRPr 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7" name="TextBox 1"/>
          <p:cNvSpPr txBox="1"/>
          <p:nvPr/>
        </p:nvSpPr>
        <p:spPr>
          <a:xfrm>
            <a:off x="549275" y="560511"/>
            <a:ext cx="4308872" cy="939553"/>
          </a:xfrm>
          <a:prstGeom prst="rect">
            <a:avLst/>
          </a:prstGeom>
          <a:noFill/>
        </p:spPr>
        <p:txBody>
          <a:bodyPr wrap="none" lIns="0" tIns="0" rIns="0" rtlCol="0">
            <a:spAutoFit/>
          </a:bodyPr>
          <a:lstStyle/>
          <a:p>
            <a:pPr algn="l">
              <a:lnSpc>
                <a:spcPts val="3600"/>
              </a:lnSpc>
            </a:pPr>
            <a:r>
              <a:rPr lang="en-US" altLang="zh-CN" sz="2800" b="1" dirty="0" err="1">
                <a:solidFill>
                  <a:schemeClr val="bg1"/>
                </a:solidFill>
                <a:latin typeface="微软雅黑" panose="020B0503020204020204" charset="-122"/>
                <a:ea typeface="微软雅黑" panose="020B0503020204020204" charset="-122"/>
                <a:cs typeface="微软雅黑" panose="020B0503020204020204" charset="-122"/>
                <a:sym typeface="+mn-lt"/>
              </a:rPr>
              <a:t>关键时刻、关键交易的数据</a:t>
            </a:r>
            <a:endParaRPr lang="en-US" altLang="zh-CN" sz="2800" b="1" dirty="0">
              <a:solidFill>
                <a:schemeClr val="bg1"/>
              </a:solidFill>
              <a:latin typeface="微软雅黑" panose="020B0503020204020204" charset="-122"/>
              <a:ea typeface="微软雅黑" panose="020B0503020204020204" charset="-122"/>
              <a:cs typeface="微软雅黑" panose="020B0503020204020204" charset="-122"/>
              <a:sym typeface="+mn-lt"/>
            </a:endParaRPr>
          </a:p>
          <a:p>
            <a:pPr>
              <a:lnSpc>
                <a:spcPts val="3600"/>
              </a:lnSpc>
            </a:pPr>
            <a:r>
              <a:rPr lang="en-US" altLang="zh-CN" sz="2400" dirty="0">
                <a:solidFill>
                  <a:schemeClr val="bg1"/>
                </a:solidFill>
                <a:sym typeface="+mn-lt"/>
              </a:rPr>
              <a:t>Data of Transaction</a:t>
            </a:r>
            <a:endParaRPr lang="en-US" altLang="zh-CN" sz="2400" dirty="0">
              <a:solidFill>
                <a:schemeClr val="bg1"/>
              </a:solidFill>
            </a:endParaRPr>
          </a:p>
        </p:txBody>
      </p:sp>
      <p:pic>
        <p:nvPicPr>
          <p:cNvPr id="4" name="图片 3"/>
          <p:cNvPicPr>
            <a:picLocks noChangeAspect="1"/>
          </p:cNvPicPr>
          <p:nvPr/>
        </p:nvPicPr>
        <p:blipFill rotWithShape="1">
          <a:blip r:embed="rId4"/>
          <a:srcRect l="6504" t="9444" r="203" b="12931"/>
          <a:stretch>
            <a:fillRect/>
          </a:stretch>
        </p:blipFill>
        <p:spPr>
          <a:xfrm>
            <a:off x="-104775" y="2355215"/>
            <a:ext cx="4371975" cy="2426970"/>
          </a:xfrm>
          <a:prstGeom prst="rect">
            <a:avLst/>
          </a:prstGeom>
        </p:spPr>
      </p:pic>
      <p:sp>
        <p:nvSpPr>
          <p:cNvPr id="11" name="矩形 10">
            <a:extLst>
              <a:ext uri="{FF2B5EF4-FFF2-40B4-BE49-F238E27FC236}">
                <a16:creationId xmlns:a16="http://schemas.microsoft.com/office/drawing/2014/main" id="{67AB7EB6-3A77-45BF-8B52-41900C9AA21F}"/>
              </a:ext>
            </a:extLst>
          </p:cNvPr>
          <p:cNvSpPr/>
          <p:nvPr/>
        </p:nvSpPr>
        <p:spPr>
          <a:xfrm>
            <a:off x="549275" y="1030287"/>
            <a:ext cx="4083800" cy="45719"/>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850" advTm="4100">
        <p:pull/>
      </p:transition>
    </mc:Choice>
    <mc:Fallback xmlns="">
      <p:transition spd="slow" advTm="4100">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p:nvPr/>
        </p:nvSpPr>
        <p:spPr>
          <a:xfrm>
            <a:off x="3180715" y="2054860"/>
            <a:ext cx="5850255" cy="3623945"/>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Content Placeholder 2"/>
          <p:cNvSpPr txBox="1"/>
          <p:nvPr/>
        </p:nvSpPr>
        <p:spPr>
          <a:xfrm>
            <a:off x="3389630" y="2456180"/>
            <a:ext cx="5432425" cy="2821305"/>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fontAlgn="auto">
              <a:lnSpc>
                <a:spcPct val="150000"/>
              </a:lnSpc>
              <a:spcBef>
                <a:spcPts val="0"/>
              </a:spcBef>
            </a:pPr>
            <a:r>
              <a:rPr lang="zh-CN" altLang="en-US" sz="1400" dirty="0">
                <a:solidFill>
                  <a:schemeClr val="bg1"/>
                </a:solidFill>
                <a:latin typeface="微软雅黑" panose="020B0503020204020204" charset="-122"/>
                <a:ea typeface="微软雅黑" panose="020B0503020204020204" charset="-122"/>
                <a:cs typeface="微软雅黑" panose="020B0503020204020204" charset="-122"/>
                <a:sym typeface="+mn-ea"/>
              </a:rPr>
              <a:t>互联网时代，我们很容易就能分享文字、图片、视频，这类数据反映了状态、时间、空间且大部分和情感有关。我们可以轻易知道Who在Where，给Another Who分享了What，这是人类获得的第二种数据，相比第一种，数据量大了非常多。</a:t>
            </a:r>
            <a:endParaRPr lang="en-US" altLang="zh-CN" sz="1400"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r>
              <a:rPr lang="en-US" sz="1400" dirty="0">
                <a:solidFill>
                  <a:schemeClr val="bg1"/>
                </a:solidFill>
              </a:rPr>
              <a:t>It is quite easy to share texts, images, and videos on internet, those data  marked with status, space, and time is mostly related with emotion.</a:t>
            </a:r>
            <a:r>
              <a:rPr lang="zh-CN" altLang="en-US" sz="1400" dirty="0">
                <a:solidFill>
                  <a:schemeClr val="bg1"/>
                </a:solidFill>
              </a:rPr>
              <a:t> </a:t>
            </a:r>
            <a:r>
              <a:rPr lang="en-US" altLang="zh-CN" sz="1400" dirty="0">
                <a:solidFill>
                  <a:schemeClr val="bg1"/>
                </a:solidFill>
              </a:rPr>
              <a:t>Lying on the bed at home, and you know who is sending what to whom  at where, which is the second kind of Data we obtained, and its size is much greater than those of the first kind.</a:t>
            </a:r>
            <a:endParaRPr lang="en-US" sz="1400" dirty="0">
              <a:solidFill>
                <a:schemeClr val="bg1"/>
              </a:solidFill>
            </a:endParaRPr>
          </a:p>
          <a:p>
            <a:pPr algn="just" fontAlgn="auto">
              <a:lnSpc>
                <a:spcPct val="150000"/>
              </a:lnSpc>
              <a:spcBef>
                <a:spcPts val="0"/>
              </a:spcBef>
            </a:pP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7" name="TextBox 1"/>
          <p:cNvSpPr txBox="1"/>
          <p:nvPr/>
        </p:nvSpPr>
        <p:spPr>
          <a:xfrm>
            <a:off x="723900" y="571500"/>
            <a:ext cx="3590727" cy="939553"/>
          </a:xfrm>
          <a:prstGeom prst="rect">
            <a:avLst/>
          </a:prstGeom>
          <a:noFill/>
        </p:spPr>
        <p:txBody>
          <a:bodyPr wrap="none" lIns="0" tIns="0" rIns="0" rtlCol="0">
            <a:spAutoFit/>
          </a:bodyPr>
          <a:lstStyle/>
          <a:p>
            <a:pPr algn="l">
              <a:lnSpc>
                <a:spcPts val="3600"/>
              </a:lnSpc>
            </a:pPr>
            <a:r>
              <a:rPr lang="en-US" altLang="zh-CN" sz="2800" b="1" dirty="0" err="1">
                <a:solidFill>
                  <a:schemeClr val="bg1"/>
                </a:solidFill>
                <a:latin typeface="微软雅黑" panose="020B0503020204020204" charset="-122"/>
                <a:ea typeface="微软雅黑" panose="020B0503020204020204" charset="-122"/>
                <a:cs typeface="微软雅黑" panose="020B0503020204020204" charset="-122"/>
                <a:sym typeface="+mn-lt"/>
              </a:rPr>
              <a:t>表现情绪、状态的数据</a:t>
            </a:r>
            <a:endParaRPr lang="en-US" altLang="zh-CN" sz="2800" b="1" dirty="0">
              <a:solidFill>
                <a:schemeClr val="bg1"/>
              </a:solidFill>
              <a:latin typeface="微软雅黑" panose="020B0503020204020204" charset="-122"/>
              <a:ea typeface="微软雅黑" panose="020B0503020204020204" charset="-122"/>
              <a:cs typeface="微软雅黑" panose="020B0503020204020204" charset="-122"/>
              <a:sym typeface="+mn-lt"/>
            </a:endParaRPr>
          </a:p>
          <a:p>
            <a:pPr>
              <a:lnSpc>
                <a:spcPts val="3600"/>
              </a:lnSpc>
            </a:pPr>
            <a:r>
              <a:rPr lang="en-US" altLang="zh-CN" sz="2400" dirty="0">
                <a:solidFill>
                  <a:schemeClr val="bg1"/>
                </a:solidFill>
                <a:sym typeface="+mn-lt"/>
              </a:rPr>
              <a:t>Data of Sharing</a:t>
            </a:r>
            <a:endParaRPr lang="en-US" altLang="zh-CN" sz="2400" dirty="0">
              <a:solidFill>
                <a:schemeClr val="bg1"/>
              </a:solidFill>
            </a:endParaRPr>
          </a:p>
        </p:txBody>
      </p:sp>
      <p:pic>
        <p:nvPicPr>
          <p:cNvPr id="6" name="图片 5"/>
          <p:cNvPicPr>
            <a:picLocks noChangeAspect="1"/>
          </p:cNvPicPr>
          <p:nvPr/>
        </p:nvPicPr>
        <p:blipFill>
          <a:blip r:embed="rId3"/>
          <a:srcRect r="49825"/>
          <a:stretch>
            <a:fillRect/>
          </a:stretch>
        </p:blipFill>
        <p:spPr>
          <a:xfrm>
            <a:off x="-9525" y="2054860"/>
            <a:ext cx="3190240" cy="3624580"/>
          </a:xfrm>
          <a:prstGeom prst="rect">
            <a:avLst/>
          </a:prstGeom>
        </p:spPr>
      </p:pic>
      <p:pic>
        <p:nvPicPr>
          <p:cNvPr id="9" name="图片 8"/>
          <p:cNvPicPr>
            <a:picLocks noChangeAspect="1"/>
          </p:cNvPicPr>
          <p:nvPr/>
        </p:nvPicPr>
        <p:blipFill>
          <a:blip r:embed="rId3"/>
          <a:srcRect l="50095" r="-4495"/>
          <a:stretch>
            <a:fillRect/>
          </a:stretch>
        </p:blipFill>
        <p:spPr>
          <a:xfrm>
            <a:off x="9030970" y="2054860"/>
            <a:ext cx="3458845" cy="3624580"/>
          </a:xfrm>
          <a:prstGeom prst="rect">
            <a:avLst/>
          </a:prstGeom>
        </p:spPr>
      </p:pic>
      <p:sp>
        <p:nvSpPr>
          <p:cNvPr id="10" name="矩形 9">
            <a:extLst>
              <a:ext uri="{FF2B5EF4-FFF2-40B4-BE49-F238E27FC236}">
                <a16:creationId xmlns:a16="http://schemas.microsoft.com/office/drawing/2014/main" id="{01CEB6AF-7ACF-4D3E-98B5-4ED227C48238}"/>
              </a:ext>
            </a:extLst>
          </p:cNvPr>
          <p:cNvSpPr/>
          <p:nvPr/>
        </p:nvSpPr>
        <p:spPr>
          <a:xfrm>
            <a:off x="723900" y="1033145"/>
            <a:ext cx="3276600" cy="45719"/>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850" advTm="4100">
        <p:pull/>
      </p:transition>
    </mc:Choice>
    <mc:Fallback xmlns="">
      <p:transition spd="slow" advTm="4100">
        <p:pull/>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7"/>
          <p:cNvSpPr/>
          <p:nvPr/>
        </p:nvSpPr>
        <p:spPr>
          <a:xfrm>
            <a:off x="6663690" y="2214245"/>
            <a:ext cx="5578475" cy="3446145"/>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p:cNvSpPr txBox="1"/>
          <p:nvPr/>
        </p:nvSpPr>
        <p:spPr>
          <a:xfrm>
            <a:off x="7149465" y="2621915"/>
            <a:ext cx="4719320" cy="266065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fontAlgn="auto">
              <a:lnSpc>
                <a:spcPct val="150000"/>
              </a:lnSpc>
              <a:spcBef>
                <a:spcPts val="0"/>
              </a:spcBef>
            </a:pPr>
            <a:r>
              <a:rPr lang="zh-CN" altLang="en-US" sz="1400" dirty="0">
                <a:solidFill>
                  <a:schemeClr val="bg1"/>
                </a:solidFill>
                <a:latin typeface="微软雅黑" panose="020B0503020204020204" charset="-122"/>
                <a:ea typeface="微软雅黑" panose="020B0503020204020204" charset="-122"/>
                <a:cs typeface="微软雅黑" panose="020B0503020204020204" charset="-122"/>
                <a:sym typeface="+mn-ea"/>
              </a:rPr>
              <a:t>万物互联，人类将连接各种各样的客观世界，一个摄像头、一个IoT芯片，记录一棵树的成长、一个人的老去……我们的世界出现了第三种数据，一种非常客观的、大量的、持续性的数据。</a:t>
            </a:r>
            <a:endParaRPr lang="en-US" altLang="zh-CN" sz="1400"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r>
              <a:rPr lang="en-US" sz="1400" dirty="0">
                <a:solidFill>
                  <a:schemeClr val="bg1"/>
                </a:solidFill>
              </a:rPr>
              <a:t>IOT allows us to connect with any physical object, like a camera, a IOT chip, or even the record of the growth of a tree, and the aging of a human, etc. The third kind of Data has emerged, which is very objective, </a:t>
            </a:r>
            <a:r>
              <a:rPr lang="en-US" altLang="zh-CN" sz="1400" dirty="0">
                <a:solidFill>
                  <a:schemeClr val="bg1"/>
                </a:solidFill>
              </a:rPr>
              <a:t>massive</a:t>
            </a:r>
            <a:r>
              <a:rPr lang="zh-CN" altLang="en-US" sz="1400" dirty="0">
                <a:solidFill>
                  <a:schemeClr val="bg1"/>
                </a:solidFill>
              </a:rPr>
              <a:t> </a:t>
            </a:r>
            <a:r>
              <a:rPr lang="en-US" altLang="zh-CN" sz="1400" dirty="0">
                <a:solidFill>
                  <a:schemeClr val="bg1"/>
                </a:solidFill>
              </a:rPr>
              <a:t>and continuous.</a:t>
            </a:r>
            <a:endParaRPr lang="en-US" sz="1400" dirty="0">
              <a:solidFill>
                <a:schemeClr val="bg1"/>
              </a:solidFill>
            </a:endParaRPr>
          </a:p>
          <a:p>
            <a:pPr algn="just" fontAlgn="auto">
              <a:lnSpc>
                <a:spcPct val="150000"/>
              </a:lnSpc>
              <a:spcBef>
                <a:spcPts val="0"/>
              </a:spcBef>
            </a:pP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TextBox 1"/>
          <p:cNvSpPr txBox="1"/>
          <p:nvPr/>
        </p:nvSpPr>
        <p:spPr>
          <a:xfrm>
            <a:off x="723900" y="596900"/>
            <a:ext cx="5386090" cy="1364861"/>
          </a:xfrm>
          <a:prstGeom prst="rect">
            <a:avLst/>
          </a:prstGeom>
          <a:noFill/>
        </p:spPr>
        <p:txBody>
          <a:bodyPr wrap="none" lIns="0" tIns="0" rIns="0" rtlCol="0">
            <a:spAutoFit/>
          </a:bodyPr>
          <a:lstStyle/>
          <a:p>
            <a:pPr algn="l">
              <a:lnSpc>
                <a:spcPts val="3600"/>
              </a:lnSpc>
            </a:pPr>
            <a:r>
              <a:rPr lang="en-US" altLang="zh-CN" sz="2800" b="1" dirty="0" err="1">
                <a:solidFill>
                  <a:schemeClr val="bg1"/>
                </a:solidFill>
                <a:latin typeface="微软雅黑" panose="020B0503020204020204" charset="-122"/>
                <a:ea typeface="微软雅黑" panose="020B0503020204020204" charset="-122"/>
                <a:cs typeface="微软雅黑" panose="020B0503020204020204" charset="-122"/>
                <a:sym typeface="+mn-lt"/>
              </a:rPr>
              <a:t>人类的认知将达到从所未有的深度</a:t>
            </a:r>
            <a:endParaRPr lang="en-US" altLang="zh-CN" sz="2800" b="1" dirty="0">
              <a:solidFill>
                <a:schemeClr val="bg1"/>
              </a:solidFill>
              <a:latin typeface="微软雅黑" panose="020B0503020204020204" charset="-122"/>
              <a:ea typeface="微软雅黑" panose="020B0503020204020204" charset="-122"/>
              <a:cs typeface="微软雅黑" panose="020B0503020204020204" charset="-122"/>
              <a:sym typeface="+mn-lt"/>
            </a:endParaRPr>
          </a:p>
          <a:p>
            <a:pPr>
              <a:lnSpc>
                <a:spcPts val="3600"/>
              </a:lnSpc>
            </a:pPr>
            <a:r>
              <a:rPr lang="en-US" altLang="zh-CN" sz="2400" dirty="0">
                <a:solidFill>
                  <a:schemeClr val="bg1"/>
                </a:solidFill>
                <a:sym typeface="+mn-lt"/>
              </a:rPr>
              <a:t>Data of Observing</a:t>
            </a:r>
            <a:endParaRPr lang="en-US" altLang="zh-CN" sz="2400" dirty="0">
              <a:solidFill>
                <a:schemeClr val="bg1"/>
              </a:solidFill>
            </a:endParaRPr>
          </a:p>
          <a:p>
            <a:pPr algn="l">
              <a:lnSpc>
                <a:spcPts val="1000"/>
              </a:lnSpc>
            </a:pP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pPr algn="l">
              <a:lnSpc>
                <a:spcPts val="1000"/>
              </a:lnSpc>
            </a:pP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endParaRPr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nvPicPr>
        <p:blipFill>
          <a:blip r:embed="rId3"/>
          <a:stretch>
            <a:fillRect/>
          </a:stretch>
        </p:blipFill>
        <p:spPr>
          <a:xfrm>
            <a:off x="-58420" y="2214880"/>
            <a:ext cx="6722110" cy="3461385"/>
          </a:xfrm>
          <a:prstGeom prst="rect">
            <a:avLst/>
          </a:prstGeom>
        </p:spPr>
      </p:pic>
      <p:sp>
        <p:nvSpPr>
          <p:cNvPr id="8" name="矩形 7">
            <a:extLst>
              <a:ext uri="{FF2B5EF4-FFF2-40B4-BE49-F238E27FC236}">
                <a16:creationId xmlns:a16="http://schemas.microsoft.com/office/drawing/2014/main" id="{6BB1C2E6-A700-4360-B889-44E1CEDA6FBB}"/>
              </a:ext>
            </a:extLst>
          </p:cNvPr>
          <p:cNvSpPr/>
          <p:nvPr/>
        </p:nvSpPr>
        <p:spPr>
          <a:xfrm>
            <a:off x="723900" y="1039812"/>
            <a:ext cx="4876800" cy="45719"/>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850" advTm="4100">
        <p:pull/>
      </p:transition>
    </mc:Choice>
    <mc:Fallback xmlns="">
      <p:transition spd="slow" advTm="4100">
        <p:pull/>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7"/>
          <p:cNvSpPr/>
          <p:nvPr/>
        </p:nvSpPr>
        <p:spPr>
          <a:xfrm>
            <a:off x="-52070" y="2214245"/>
            <a:ext cx="7798435" cy="3446145"/>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p:cNvSpPr txBox="1"/>
          <p:nvPr/>
        </p:nvSpPr>
        <p:spPr>
          <a:xfrm>
            <a:off x="616585" y="2784475"/>
            <a:ext cx="6567805" cy="2305050"/>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fontAlgn="auto">
              <a:lnSpc>
                <a:spcPct val="150000"/>
              </a:lnSpc>
              <a:spcBef>
                <a:spcPts val="0"/>
              </a:spcBef>
            </a:pPr>
            <a:r>
              <a:rPr lang="zh-CN" altLang="en-US" sz="2000" dirty="0">
                <a:solidFill>
                  <a:schemeClr val="bg1"/>
                </a:solidFill>
                <a:uFillTx/>
                <a:latin typeface="微软雅黑" panose="020B0503020204020204" charset="-122"/>
                <a:ea typeface="微软雅黑" panose="020B0503020204020204" charset="-122"/>
                <a:cs typeface="微软雅黑" panose="020B0503020204020204" charset="-122"/>
                <a:sym typeface="+mn-ea"/>
              </a:rPr>
              <a:t>这是一个最好的时代，也是一个最坏的时代。</a:t>
            </a:r>
            <a:endParaRPr lang="zh-CN" altLang="en-US" sz="2000" dirty="0">
              <a:solidFill>
                <a:schemeClr val="bg1"/>
              </a:solidFill>
              <a:uFillTx/>
              <a:latin typeface="微软雅黑" panose="020B0503020204020204" charset="-122"/>
              <a:ea typeface="微软雅黑" panose="020B0503020204020204" charset="-122"/>
              <a:cs typeface="微软雅黑" panose="020B0503020204020204" charset="-122"/>
            </a:endParaRPr>
          </a:p>
          <a:p>
            <a:pPr algn="just" fontAlgn="auto">
              <a:lnSpc>
                <a:spcPct val="150000"/>
              </a:lnSpc>
              <a:spcBef>
                <a:spcPts val="0"/>
              </a:spcBef>
            </a:pPr>
            <a:r>
              <a:rPr lang="zh-CN" altLang="en-US" sz="2000" dirty="0">
                <a:solidFill>
                  <a:schemeClr val="bg1"/>
                </a:solidFill>
                <a:uFillTx/>
                <a:latin typeface="微软雅黑" panose="020B0503020204020204" charset="-122"/>
                <a:ea typeface="微软雅黑" panose="020B0503020204020204" charset="-122"/>
                <a:cs typeface="微软雅黑" panose="020B0503020204020204" charset="-122"/>
                <a:sym typeface="+mn-ea"/>
              </a:rPr>
              <a:t>一方面，我们享受并期待由于数据开放共享而带来的智慧生活；另一方面，因数据泄露而导致的事故也不时发生。</a:t>
            </a:r>
            <a:endParaRPr lang="zh-CN" altLang="en-US" sz="2000" dirty="0">
              <a:solidFill>
                <a:schemeClr val="bg1"/>
              </a:solidFill>
              <a:uFillTx/>
              <a:latin typeface="微软雅黑" panose="020B0503020204020204" charset="-122"/>
              <a:ea typeface="微软雅黑" panose="020B0503020204020204" charset="-122"/>
              <a:cs typeface="微软雅黑" panose="020B0503020204020204" charset="-122"/>
            </a:endParaRPr>
          </a:p>
          <a:p>
            <a:pPr algn="just"/>
            <a:endParaRPr lang="zh-CN" altLang="en-US" sz="2000" dirty="0">
              <a:solidFill>
                <a:schemeClr val="bg1"/>
              </a:solidFill>
              <a:uFillTx/>
              <a:latin typeface="微软雅黑" panose="020B0503020204020204" charset="-122"/>
              <a:ea typeface="微软雅黑" panose="020B0503020204020204" charset="-122"/>
              <a:cs typeface="微软雅黑" panose="020B0503020204020204" charset="-122"/>
            </a:endParaRPr>
          </a:p>
        </p:txBody>
      </p:sp>
      <p:sp>
        <p:nvSpPr>
          <p:cNvPr id="10" name="TextBox 1"/>
          <p:cNvSpPr txBox="1"/>
          <p:nvPr/>
        </p:nvSpPr>
        <p:spPr>
          <a:xfrm>
            <a:off x="723900" y="596900"/>
            <a:ext cx="4267200" cy="1353185"/>
          </a:xfrm>
          <a:prstGeom prst="rect">
            <a:avLst/>
          </a:prstGeom>
          <a:noFill/>
        </p:spPr>
        <p:txBody>
          <a:bodyPr wrap="none" lIns="0" tIns="0" rIns="0" rtlCol="0">
            <a:spAutoFit/>
          </a:bodyPr>
          <a:lstStyle/>
          <a:p>
            <a:pPr algn="l">
              <a:lnSpc>
                <a:spcPts val="3600"/>
              </a:lnSpc>
            </a:pPr>
            <a:r>
              <a:rPr lang="en-US" altLang="zh-CN" sz="2800" b="1" dirty="0">
                <a:solidFill>
                  <a:schemeClr val="bg1"/>
                </a:solidFill>
                <a:latin typeface="微软雅黑" panose="020B0503020204020204" charset="-122"/>
                <a:ea typeface="微软雅黑" panose="020B0503020204020204" charset="-122"/>
                <a:cs typeface="微软雅黑" panose="020B0503020204020204" charset="-122"/>
                <a:sym typeface="+mn-lt"/>
              </a:rPr>
              <a:t>大数据时代的“双城困境”</a:t>
            </a:r>
          </a:p>
          <a:p>
            <a:pPr algn="l">
              <a:lnSpc>
                <a:spcPts val="3600"/>
              </a:lnSpc>
            </a:pPr>
            <a:endParaRPr lang="en-US" altLang="zh-CN" sz="1800" b="1" dirty="0">
              <a:solidFill>
                <a:schemeClr val="bg1"/>
              </a:solidFill>
              <a:latin typeface="微软雅黑" panose="020B0503020204020204" charset="-122"/>
              <a:ea typeface="微软雅黑" panose="020B0503020204020204" charset="-122"/>
              <a:cs typeface="微软雅黑" panose="020B0503020204020204" charset="-122"/>
            </a:endParaRPr>
          </a:p>
          <a:p>
            <a:pPr algn="l">
              <a:lnSpc>
                <a:spcPts val="1000"/>
              </a:lnSpc>
            </a:pP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pPr algn="l">
              <a:lnSpc>
                <a:spcPts val="1000"/>
              </a:lnSpc>
            </a:pP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a:p>
            <a:pPr>
              <a:lnSpc>
                <a:spcPts val="1000"/>
              </a:lnSpc>
            </a:pPr>
            <a:endParaRPr lang="en-US" altLang="zh-CN" sz="140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8" name="图片 7"/>
          <p:cNvPicPr>
            <a:picLocks noChangeAspect="1"/>
          </p:cNvPicPr>
          <p:nvPr/>
        </p:nvPicPr>
        <p:blipFill>
          <a:blip r:embed="rId3"/>
          <a:stretch>
            <a:fillRect/>
          </a:stretch>
        </p:blipFill>
        <p:spPr>
          <a:xfrm>
            <a:off x="7746365" y="2214245"/>
            <a:ext cx="4454525" cy="3448050"/>
          </a:xfrm>
          <a:prstGeom prst="rect">
            <a:avLst/>
          </a:prstGeom>
        </p:spPr>
      </p:pic>
      <p:sp>
        <p:nvSpPr>
          <p:cNvPr id="4" name="TextBox 3"/>
          <p:cNvSpPr txBox="1"/>
          <p:nvPr/>
        </p:nvSpPr>
        <p:spPr>
          <a:xfrm>
            <a:off x="581455" y="4231958"/>
            <a:ext cx="7478892" cy="1409617"/>
          </a:xfrm>
          <a:prstGeom prst="rect">
            <a:avLst/>
          </a:prstGeom>
          <a:noFill/>
        </p:spPr>
        <p:txBody>
          <a:bodyPr wrap="square" rtlCol="0">
            <a:spAutoFit/>
          </a:bodyPr>
          <a:lstStyle/>
          <a:p>
            <a:pPr defTabSz="457200">
              <a:spcBef>
                <a:spcPct val="20000"/>
              </a:spcBef>
              <a:spcAft>
                <a:spcPts val="600"/>
              </a:spcAft>
              <a:buClr>
                <a:schemeClr val="accent1">
                  <a:lumMod val="75000"/>
                </a:schemeClr>
              </a:buClr>
              <a:buSzPct val="145000"/>
            </a:pPr>
            <a:r>
              <a:rPr lang="en-US" dirty="0">
                <a:solidFill>
                  <a:schemeClr val="bg1"/>
                </a:solidFill>
              </a:rPr>
              <a:t>It‘s the best and worst time</a:t>
            </a:r>
            <a:r>
              <a:rPr lang="en-US" altLang="zh-CN" dirty="0">
                <a:solidFill>
                  <a:schemeClr val="bg1"/>
                </a:solidFill>
              </a:rPr>
              <a:t>s.</a:t>
            </a:r>
            <a:endParaRPr lang="zh-CN" altLang="en-US" dirty="0">
              <a:solidFill>
                <a:schemeClr val="bg1"/>
              </a:solidFill>
            </a:endParaRPr>
          </a:p>
          <a:p>
            <a:pPr defTabSz="457200">
              <a:spcBef>
                <a:spcPct val="20000"/>
              </a:spcBef>
              <a:spcAft>
                <a:spcPts val="600"/>
              </a:spcAft>
              <a:buClr>
                <a:schemeClr val="accent1">
                  <a:lumMod val="75000"/>
                </a:schemeClr>
              </a:buClr>
              <a:buSzPct val="145000"/>
            </a:pPr>
            <a:r>
              <a:rPr lang="en-US" dirty="0">
                <a:solidFill>
                  <a:schemeClr val="bg1"/>
                </a:solidFill>
              </a:rPr>
              <a:t>We are enlightened and enjoying the benefit of sharing Data, the smart life. But it doesn't mean we can ignore the outcomes of Data leaking.</a:t>
            </a:r>
          </a:p>
          <a:p>
            <a:endParaRPr lang="en-US" dirty="0">
              <a:solidFill>
                <a:schemeClr val="bg1"/>
              </a:solidFill>
            </a:endParaRPr>
          </a:p>
        </p:txBody>
      </p:sp>
      <p:sp>
        <p:nvSpPr>
          <p:cNvPr id="9" name="矩形 8">
            <a:extLst>
              <a:ext uri="{FF2B5EF4-FFF2-40B4-BE49-F238E27FC236}">
                <a16:creationId xmlns:a16="http://schemas.microsoft.com/office/drawing/2014/main" id="{ED02312A-E7D6-4170-8963-F0CFC35348AC}"/>
              </a:ext>
            </a:extLst>
          </p:cNvPr>
          <p:cNvSpPr/>
          <p:nvPr/>
        </p:nvSpPr>
        <p:spPr>
          <a:xfrm flipV="1">
            <a:off x="723899" y="1091091"/>
            <a:ext cx="3838575" cy="45719"/>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850" advTm="4100">
        <p:pull/>
      </p:transition>
    </mc:Choice>
    <mc:Fallback xmlns="">
      <p:transition spd="slow" advTm="4100">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
          <p:cNvGrpSpPr/>
          <p:nvPr/>
        </p:nvGrpSpPr>
        <p:grpSpPr>
          <a:xfrm>
            <a:off x="2802802" y="3178129"/>
            <a:ext cx="1106424" cy="1106424"/>
            <a:chOff x="2802802" y="3178129"/>
            <a:chExt cx="1106424" cy="1106424"/>
          </a:xfrm>
        </p:grpSpPr>
        <p:sp>
          <p:nvSpPr>
            <p:cNvPr id="4" name="Rounded Rectangle 12"/>
            <p:cNvSpPr/>
            <p:nvPr/>
          </p:nvSpPr>
          <p:spPr>
            <a:xfrm>
              <a:off x="2802802" y="3178129"/>
              <a:ext cx="1106424" cy="1106424"/>
            </a:xfrm>
            <a:prstGeom prst="roundRect">
              <a:avLst/>
            </a:prstGeom>
            <a:solidFill>
              <a:srgbClr val="D92328">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utoShape 117"/>
            <p:cNvSpPr/>
            <p:nvPr/>
          </p:nvSpPr>
          <p:spPr bwMode="auto">
            <a:xfrm>
              <a:off x="3024883" y="3465491"/>
              <a:ext cx="679846" cy="561193"/>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2"/>
            </a:solid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7" name="Rectangle 16"/>
          <p:cNvSpPr/>
          <p:nvPr/>
        </p:nvSpPr>
        <p:spPr>
          <a:xfrm>
            <a:off x="6675813" y="881264"/>
            <a:ext cx="5137785" cy="3982244"/>
          </a:xfrm>
          <a:prstGeom prst="rect">
            <a:avLst/>
          </a:prstGeom>
        </p:spPr>
        <p:txBody>
          <a:bodyPr wrap="square">
            <a:spAutoFit/>
          </a:bodyPr>
          <a:lstStyle/>
          <a:p>
            <a:pPr marL="285750" indent="-285750" algn="l">
              <a:lnSpc>
                <a:spcPct val="120000"/>
              </a:lnSpc>
              <a:buFont typeface="Wingdings" panose="05000000000000000000" pitchFamily="2" charset="2"/>
              <a:buChar char="l"/>
            </a:pP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sym typeface="+mn-ea"/>
              </a:rPr>
              <a:t>某书：</a:t>
            </a:r>
            <a:r>
              <a:rPr lang="en-US" altLang="zh-CN" sz="1600" b="1" dirty="0">
                <a:solidFill>
                  <a:schemeClr val="bg1"/>
                </a:solidFill>
                <a:latin typeface="微软雅黑" panose="020B0503020204020204" charset="-122"/>
                <a:ea typeface="微软雅黑" panose="020B0503020204020204" charset="-122"/>
                <a:cs typeface="微软雅黑" panose="020B0503020204020204" charset="-122"/>
                <a:sym typeface="+mn-ea"/>
              </a:rPr>
              <a:t>8700</a:t>
            </a: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sym typeface="+mn-ea"/>
              </a:rPr>
              <a:t>万用户数据泄露</a:t>
            </a:r>
            <a:endParaRPr lang="en-US" altLang="zh-CN" sz="16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lvl="2">
              <a:lnSpc>
                <a:spcPct val="120000"/>
              </a:lnSpc>
            </a:pPr>
            <a:r>
              <a:rPr lang="en-US" sz="1600" dirty="0">
                <a:solidFill>
                  <a:schemeClr val="bg1"/>
                </a:solidFill>
              </a:rPr>
              <a:t>87 million users' Data leaked</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endParaRPr>
          </a:p>
          <a:p>
            <a:pPr marL="285750" indent="-285750" algn="l">
              <a:lnSpc>
                <a:spcPct val="120000"/>
              </a:lnSpc>
              <a:buFont typeface="Wingdings" panose="05000000000000000000" pitchFamily="2" charset="2"/>
              <a:buChar char="l"/>
            </a:pP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sym typeface="+mn-ea"/>
              </a:rPr>
              <a:t>某丰：</a:t>
            </a:r>
            <a:r>
              <a:rPr lang="en-US" altLang="zh-CN" sz="1600" b="1" dirty="0">
                <a:solidFill>
                  <a:schemeClr val="bg1"/>
                </a:solidFill>
                <a:latin typeface="微软雅黑" panose="020B0503020204020204" charset="-122"/>
                <a:ea typeface="微软雅黑" panose="020B0503020204020204" charset="-122"/>
                <a:cs typeface="微软雅黑" panose="020B0503020204020204" charset="-122"/>
                <a:sym typeface="+mn-ea"/>
              </a:rPr>
              <a:t>3</a:t>
            </a: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sym typeface="+mn-ea"/>
              </a:rPr>
              <a:t>亿条用户快递信息数据被出售</a:t>
            </a:r>
            <a:endParaRPr lang="en-US" altLang="zh-CN" sz="16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lvl="2">
              <a:lnSpc>
                <a:spcPct val="120000"/>
              </a:lnSpc>
            </a:pPr>
            <a:r>
              <a:rPr lang="en-US" sz="1600" dirty="0">
                <a:solidFill>
                  <a:schemeClr val="bg1"/>
                </a:solidFill>
              </a:rPr>
              <a:t>0.3 billion users' shipping information sold</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endParaRPr>
          </a:p>
          <a:p>
            <a:pPr marL="285750" indent="-285750" algn="l">
              <a:lnSpc>
                <a:spcPct val="120000"/>
              </a:lnSpc>
              <a:buFont typeface="Wingdings" panose="05000000000000000000" pitchFamily="2" charset="2"/>
              <a:buChar char="l"/>
            </a:pP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sym typeface="+mn-ea"/>
              </a:rPr>
              <a:t>某豪：</a:t>
            </a:r>
            <a:r>
              <a:rPr lang="en-US" altLang="zh-CN" sz="1600" b="1" dirty="0">
                <a:solidFill>
                  <a:schemeClr val="bg1"/>
                </a:solidFill>
                <a:latin typeface="微软雅黑" panose="020B0503020204020204" charset="-122"/>
                <a:ea typeface="微软雅黑" panose="020B0503020204020204" charset="-122"/>
                <a:cs typeface="微软雅黑" panose="020B0503020204020204" charset="-122"/>
                <a:sym typeface="+mn-ea"/>
              </a:rPr>
              <a:t>5</a:t>
            </a: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sym typeface="+mn-ea"/>
              </a:rPr>
              <a:t>亿客户的住宿用户信息泄露</a:t>
            </a:r>
            <a:endParaRPr lang="en-US" altLang="zh-CN" sz="16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lvl="2">
              <a:lnSpc>
                <a:spcPct val="120000"/>
              </a:lnSpc>
            </a:pPr>
            <a:r>
              <a:rPr lang="en-US" sz="1600" dirty="0">
                <a:solidFill>
                  <a:schemeClr val="bg1"/>
                </a:solidFill>
              </a:rPr>
              <a:t>0.5 billion customers' residence information leaked </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endParaRPr>
          </a:p>
          <a:p>
            <a:pPr marL="285750" indent="-285750" algn="l">
              <a:lnSpc>
                <a:spcPct val="120000"/>
              </a:lnSpc>
              <a:buFont typeface="Wingdings" panose="05000000000000000000" pitchFamily="2" charset="2"/>
              <a:buChar char="l"/>
            </a:pPr>
            <a:r>
              <a:rPr lang="en-US" altLang="zh-CN" sz="1600" b="1" dirty="0">
                <a:solidFill>
                  <a:schemeClr val="bg1"/>
                </a:solidFill>
                <a:latin typeface="微软雅黑" panose="020B0503020204020204" charset="-122"/>
                <a:ea typeface="微软雅黑" panose="020B0503020204020204" charset="-122"/>
                <a:cs typeface="微软雅黑" panose="020B0503020204020204" charset="-122"/>
                <a:sym typeface="+mn-ea"/>
              </a:rPr>
              <a:t>My Heritage</a:t>
            </a: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1600" b="1" dirty="0">
                <a:solidFill>
                  <a:schemeClr val="bg1"/>
                </a:solidFill>
                <a:latin typeface="微软雅黑" panose="020B0503020204020204" charset="-122"/>
                <a:ea typeface="微软雅黑" panose="020B0503020204020204" charset="-122"/>
                <a:cs typeface="微软雅黑" panose="020B0503020204020204" charset="-122"/>
                <a:sym typeface="+mn-ea"/>
              </a:rPr>
              <a:t>9200</a:t>
            </a: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sym typeface="+mn-ea"/>
              </a:rPr>
              <a:t>万用户</a:t>
            </a:r>
            <a:r>
              <a:rPr lang="en-US" altLang="zh-CN" sz="1600" b="1" dirty="0">
                <a:solidFill>
                  <a:schemeClr val="bg1"/>
                </a:solidFill>
                <a:latin typeface="微软雅黑" panose="020B0503020204020204" charset="-122"/>
                <a:ea typeface="微软雅黑" panose="020B0503020204020204" charset="-122"/>
                <a:cs typeface="微软雅黑" panose="020B0503020204020204" charset="-122"/>
                <a:sym typeface="+mn-ea"/>
              </a:rPr>
              <a:t>DNA</a:t>
            </a: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sym typeface="+mn-ea"/>
              </a:rPr>
              <a:t>信息泄露</a:t>
            </a:r>
            <a:endParaRPr lang="en-US" altLang="zh-CN" sz="16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lvl="2">
              <a:lnSpc>
                <a:spcPct val="120000"/>
              </a:lnSpc>
            </a:pPr>
            <a:r>
              <a:rPr lang="en-US" sz="1600" dirty="0">
                <a:solidFill>
                  <a:schemeClr val="bg1"/>
                </a:solidFill>
              </a:rPr>
              <a:t>92 million users' DNA record leaked</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endParaRPr>
          </a:p>
          <a:p>
            <a:pPr marL="285750" indent="-285750" algn="l">
              <a:lnSpc>
                <a:spcPct val="120000"/>
              </a:lnSpc>
              <a:buFont typeface="Wingdings" panose="05000000000000000000" pitchFamily="2" charset="2"/>
              <a:buChar char="l"/>
            </a:pPr>
            <a:r>
              <a:rPr lang="en-US" altLang="zh-CN" sz="1600" b="1" dirty="0">
                <a:solidFill>
                  <a:srgbClr val="00B0F0"/>
                </a:solidFill>
                <a:latin typeface="微软雅黑" panose="020B0503020204020204" charset="-122"/>
                <a:ea typeface="微软雅黑" panose="020B0503020204020204" charset="-122"/>
                <a:cs typeface="微软雅黑" panose="020B0503020204020204" charset="-122"/>
                <a:sym typeface="+mn-ea"/>
              </a:rPr>
              <a:t>100+</a:t>
            </a:r>
            <a:r>
              <a:rPr lang="zh-CN" altLang="en-US" sz="1600" b="1" dirty="0">
                <a:solidFill>
                  <a:srgbClr val="00B0F0"/>
                </a:solidFill>
                <a:latin typeface="微软雅黑" panose="020B0503020204020204" charset="-122"/>
                <a:ea typeface="微软雅黑" panose="020B0503020204020204" charset="-122"/>
                <a:cs typeface="微软雅黑" panose="020B0503020204020204" charset="-122"/>
                <a:sym typeface="+mn-ea"/>
              </a:rPr>
              <a:t>车厂机密全曝光，通用、丰田、特斯拉中招</a:t>
            </a:r>
            <a:endParaRPr lang="en-GB" altLang="zh-CN" sz="1600" b="1" dirty="0">
              <a:solidFill>
                <a:schemeClr val="bg1"/>
              </a:solidFill>
              <a:latin typeface="微软雅黑" panose="020B0503020204020204" charset="-122"/>
              <a:ea typeface="微软雅黑" panose="020B0503020204020204" charset="-122"/>
              <a:cs typeface="微软雅黑" panose="020B0503020204020204" charset="-122"/>
              <a:sym typeface="+mn-ea"/>
            </a:endParaRPr>
          </a:p>
          <a:p>
            <a:pPr>
              <a:lnSpc>
                <a:spcPct val="120000"/>
              </a:lnSpc>
            </a:pPr>
            <a:r>
              <a:rPr lang="en-US" sz="1600" dirty="0">
                <a:solidFill>
                  <a:srgbClr val="00B0F0"/>
                </a:solidFill>
              </a:rPr>
              <a:t>Over hundred car manufacturers, including GM, TOYOTA, TESLA have lost their confidential </a:t>
            </a:r>
            <a:r>
              <a:rPr lang="en-US" sz="1600" dirty="0" err="1">
                <a:solidFill>
                  <a:srgbClr val="00B0F0"/>
                </a:solidFill>
              </a:rPr>
              <a:t>infos</a:t>
            </a:r>
            <a:endParaRPr lang="en-US" sz="1600" dirty="0">
              <a:solidFill>
                <a:srgbClr val="00B0F0"/>
              </a:solidFill>
            </a:endParaRPr>
          </a:p>
          <a:p>
            <a:pPr algn="l">
              <a:lnSpc>
                <a:spcPct val="120000"/>
              </a:lnSpc>
            </a:pPr>
            <a:endParaRPr lang="en-US" altLang="zh-CN" sz="1600" b="1" dirty="0">
              <a:solidFill>
                <a:srgbClr val="00B0F0"/>
              </a:solidFill>
              <a:latin typeface="微软雅黑" panose="020B0503020204020204" charset="-122"/>
              <a:ea typeface="微软雅黑" panose="020B0503020204020204" charset="-122"/>
              <a:cs typeface="微软雅黑" panose="020B0503020204020204" charset="-122"/>
              <a:sym typeface="+mn-ea"/>
            </a:endParaRPr>
          </a:p>
        </p:txBody>
      </p:sp>
      <p:sp>
        <p:nvSpPr>
          <p:cNvPr id="8" name="Rectangle 18"/>
          <p:cNvSpPr/>
          <p:nvPr/>
        </p:nvSpPr>
        <p:spPr>
          <a:xfrm>
            <a:off x="6513888" y="4652068"/>
            <a:ext cx="5299710" cy="1899920"/>
          </a:xfrm>
          <a:prstGeom prst="rect">
            <a:avLst/>
          </a:prstGeom>
        </p:spPr>
        <p:txBody>
          <a:bodyPr wrap="square">
            <a:spAutoFit/>
          </a:bodyPr>
          <a:lstStyle/>
          <a:p>
            <a:pPr algn="just">
              <a:lnSpc>
                <a:spcPct val="120000"/>
              </a:lnSpc>
              <a:defRPr/>
            </a:pPr>
            <a:r>
              <a:rPr lang="en-GB" sz="1400" dirty="0">
                <a:solidFill>
                  <a:schemeClr val="bg2"/>
                </a:solidFill>
                <a:latin typeface="微软雅黑" panose="020B0503020204020204" charset="-122"/>
                <a:ea typeface="微软雅黑" panose="020B0503020204020204" charset="-122"/>
                <a:cs typeface="微软雅黑" panose="020B0503020204020204" charset="-122"/>
                <a:sym typeface="+mn-ea"/>
              </a:rPr>
              <a:t>Level One，一家2000年创办于加拿大的汽车供应商，由于提供机器人和自动化方面的工程服务，在全球有100多家合作伙伴。然而，正是这样一家供应商，被网络安全公司UpGuard的研究员发现数据后门大开，可以轻松访问其合作伙伴的机密文件。</a:t>
            </a:r>
            <a:endParaRPr lang="en-GB" sz="1400" dirty="0">
              <a:solidFill>
                <a:schemeClr val="bg2"/>
              </a:solidFill>
              <a:latin typeface="微软雅黑" panose="020B0503020204020204" charset="-122"/>
              <a:ea typeface="微软雅黑" panose="020B0503020204020204" charset="-122"/>
              <a:cs typeface="微软雅黑" panose="020B0503020204020204" charset="-122"/>
            </a:endParaRPr>
          </a:p>
          <a:p>
            <a:pPr algn="just">
              <a:lnSpc>
                <a:spcPct val="120000"/>
              </a:lnSpc>
              <a:defRPr/>
            </a:pPr>
            <a:r>
              <a:rPr lang="en-GB" sz="1400" dirty="0" err="1">
                <a:solidFill>
                  <a:schemeClr val="bg2"/>
                </a:solidFill>
                <a:latin typeface="微软雅黑" panose="020B0503020204020204" charset="-122"/>
                <a:ea typeface="微软雅黑" panose="020B0503020204020204" charset="-122"/>
                <a:cs typeface="微软雅黑" panose="020B0503020204020204" charset="-122"/>
                <a:sym typeface="+mn-ea"/>
              </a:rPr>
              <a:t>从车厂发展蓝图规划、工厂原理、制造细节，到客户合同材料、工作计划，再到各种保密协议文件</a:t>
            </a:r>
            <a:r>
              <a:rPr lang="en-GB" sz="1400" dirty="0">
                <a:solidFill>
                  <a:schemeClr val="bg2"/>
                </a:solidFill>
                <a:latin typeface="微软雅黑" panose="020B0503020204020204" charset="-122"/>
                <a:ea typeface="微软雅黑" panose="020B0503020204020204" charset="-122"/>
                <a:cs typeface="微软雅黑" panose="020B0503020204020204" charset="-122"/>
                <a:sym typeface="+mn-ea"/>
              </a:rPr>
              <a:t>……甚至员工的驾驶证和护照的扫描件等隐私信息，共计157千兆字节，包含近47，000个文件。</a:t>
            </a:r>
            <a:endParaRPr lang="en-GB" sz="1400" dirty="0">
              <a:solidFill>
                <a:schemeClr val="bg2"/>
              </a:solidFill>
              <a:latin typeface="微软雅黑" panose="020B0503020204020204" charset="-122"/>
              <a:ea typeface="微软雅黑" panose="020B0503020204020204" charset="-122"/>
              <a:cs typeface="微软雅黑" panose="020B0503020204020204" charset="-122"/>
            </a:endParaRPr>
          </a:p>
        </p:txBody>
      </p:sp>
      <p:sp>
        <p:nvSpPr>
          <p:cNvPr id="9" name="TextBox 1"/>
          <p:cNvSpPr txBox="1"/>
          <p:nvPr/>
        </p:nvSpPr>
        <p:spPr>
          <a:xfrm>
            <a:off x="660400" y="569168"/>
            <a:ext cx="4097482" cy="1154162"/>
          </a:xfrm>
          <a:prstGeom prst="rect">
            <a:avLst/>
          </a:prstGeom>
          <a:noFill/>
        </p:spPr>
        <p:txBody>
          <a:bodyPr wrap="square" lIns="0" tIns="0" rIns="0" rtlCol="0">
            <a:spAutoFit/>
          </a:bodyPr>
          <a:lstStyle/>
          <a:p>
            <a:pPr algn="l">
              <a:lnSpc>
                <a:spcPts val="3600"/>
              </a:lnSpc>
            </a:pPr>
            <a:r>
              <a:rPr lang="en-US" altLang="zh-CN" sz="2800" b="1" dirty="0" err="1">
                <a:solidFill>
                  <a:schemeClr val="bg1"/>
                </a:solidFill>
                <a:latin typeface="微软雅黑" panose="020B0503020204020204" charset="-122"/>
                <a:ea typeface="微软雅黑" panose="020B0503020204020204" charset="-122"/>
                <a:cs typeface="微软雅黑" panose="020B0503020204020204" charset="-122"/>
                <a:sym typeface="+mn-lt"/>
              </a:rPr>
              <a:t>史上最严重数据车祸</a:t>
            </a:r>
            <a:endParaRPr lang="en-US" altLang="zh-CN" sz="2800" b="1"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dirty="0">
                <a:solidFill>
                  <a:schemeClr val="bg1"/>
                </a:solidFill>
              </a:rPr>
              <a:t>The most horrible accidents of Data leaking</a:t>
            </a:r>
          </a:p>
          <a:p>
            <a:pPr algn="l">
              <a:lnSpc>
                <a:spcPts val="1800"/>
              </a:lnSpc>
            </a:pPr>
            <a:endParaRPr lang="en-US" altLang="zh-CN" sz="1800" b="1"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10" name="图片 9"/>
          <p:cNvPicPr>
            <a:picLocks noChangeAspect="1"/>
          </p:cNvPicPr>
          <p:nvPr/>
        </p:nvPicPr>
        <p:blipFill rotWithShape="1">
          <a:blip r:embed="rId3"/>
          <a:srcRect l="3668" t="5498" r="3668" b="5293"/>
          <a:stretch>
            <a:fillRect/>
          </a:stretch>
        </p:blipFill>
        <p:spPr>
          <a:xfrm>
            <a:off x="660400" y="1736090"/>
            <a:ext cx="5435600" cy="3715385"/>
          </a:xfrm>
          <a:prstGeom prst="rect">
            <a:avLst/>
          </a:prstGeom>
          <a:effectLst>
            <a:outerShdw blurRad="1270000" dist="673100" dir="21000000" sx="29000" sy="29000" algn="ctr" rotWithShape="0">
              <a:schemeClr val="bg1">
                <a:lumMod val="75000"/>
                <a:alpha val="5000"/>
              </a:schemeClr>
            </a:outerShdw>
          </a:effectLst>
        </p:spPr>
      </p:pic>
      <p:sp>
        <p:nvSpPr>
          <p:cNvPr id="12" name="矩形 11">
            <a:extLst>
              <a:ext uri="{FF2B5EF4-FFF2-40B4-BE49-F238E27FC236}">
                <a16:creationId xmlns:a16="http://schemas.microsoft.com/office/drawing/2014/main" id="{11934F25-8F54-4E2D-8951-C6C41C5764E3}"/>
              </a:ext>
            </a:extLst>
          </p:cNvPr>
          <p:cNvSpPr/>
          <p:nvPr/>
        </p:nvSpPr>
        <p:spPr>
          <a:xfrm>
            <a:off x="674082" y="1055822"/>
            <a:ext cx="3030647" cy="49078"/>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850" advTm="4100">
        <p:pull/>
      </p:transition>
    </mc:Choice>
    <mc:Fallback xmlns="">
      <p:transition spd="slow" advTm="4100">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54"/>
            <a:ext cx="12192000" cy="6862354"/>
          </a:xfrm>
          <a:prstGeom prst="rect">
            <a:avLst/>
          </a:prstGeom>
        </p:spPr>
      </p:pic>
      <p:grpSp>
        <p:nvGrpSpPr>
          <p:cNvPr id="8" name="组合 7"/>
          <p:cNvGrpSpPr/>
          <p:nvPr/>
        </p:nvGrpSpPr>
        <p:grpSpPr>
          <a:xfrm>
            <a:off x="2614308" y="3961882"/>
            <a:ext cx="6963384" cy="1154552"/>
            <a:chOff x="2614308" y="3961882"/>
            <a:chExt cx="6963384" cy="1154552"/>
          </a:xfrm>
        </p:grpSpPr>
        <p:sp>
          <p:nvSpPr>
            <p:cNvPr id="5" name="文本框 4"/>
            <p:cNvSpPr txBox="1"/>
            <p:nvPr/>
          </p:nvSpPr>
          <p:spPr>
            <a:xfrm>
              <a:off x="5245409" y="3961882"/>
              <a:ext cx="1701183" cy="460375"/>
            </a:xfrm>
            <a:prstGeom prst="rect">
              <a:avLst/>
            </a:prstGeom>
            <a:noFill/>
          </p:spPr>
          <p:txBody>
            <a:bodyPr wrap="square" rtlCol="0">
              <a:spAutoFit/>
            </a:bodyPr>
            <a:lstStyle/>
            <a:p>
              <a:pPr algn="ctr"/>
              <a:r>
                <a:rPr lang="en-US" altLang="zh-CN" sz="2400" dirty="0">
                  <a:solidFill>
                    <a:schemeClr val="bg1"/>
                  </a:solidFill>
                  <a:latin typeface="Segoe UI" panose="020B0502040204020203" pitchFamily="34" charset="0"/>
                  <a:ea typeface="Segoe UI Symbol" panose="020B0502040204020203" pitchFamily="34" charset="0"/>
                  <a:cs typeface="Segoe UI" panose="020B0502040204020203" pitchFamily="34" charset="0"/>
                </a:rPr>
                <a:t>PART TWO</a:t>
              </a:r>
              <a:endParaRPr lang="zh-CN" altLang="en-US" sz="2400" dirty="0">
                <a:solidFill>
                  <a:schemeClr val="bg1"/>
                </a:solidFill>
                <a:latin typeface="Segoe UI" panose="020B0502040204020203" pitchFamily="34" charset="0"/>
                <a:cs typeface="Segoe UI" panose="020B0502040204020203" pitchFamily="34" charset="0"/>
              </a:endParaRPr>
            </a:p>
          </p:txBody>
        </p:sp>
        <p:sp>
          <p:nvSpPr>
            <p:cNvPr id="6" name="矩形 5"/>
            <p:cNvSpPr/>
            <p:nvPr/>
          </p:nvSpPr>
          <p:spPr>
            <a:xfrm>
              <a:off x="2614308" y="4532869"/>
              <a:ext cx="6963384" cy="583565"/>
            </a:xfrm>
            <a:prstGeom prst="rect">
              <a:avLst/>
            </a:prstGeom>
          </p:spPr>
          <p:txBody>
            <a:bodyPr wrap="square">
              <a:spAutoFit/>
            </a:bodyPr>
            <a:lstStyle/>
            <a:p>
              <a:pPr algn="ctr"/>
              <a:r>
                <a:rPr lang="zh-CN" altLang="en-US" sz="3200" b="1" dirty="0">
                  <a:solidFill>
                    <a:schemeClr val="bg1"/>
                  </a:solidFill>
                  <a:latin typeface="微软雅黑" panose="020B0503020204020204" charset="-122"/>
                  <a:ea typeface="微软雅黑" panose="020B0503020204020204" charset="-122"/>
                  <a:cs typeface="Segoe UI" panose="020B0502040204020203" pitchFamily="34" charset="0"/>
                  <a:sym typeface="+mn-lt"/>
                </a:rPr>
                <a:t>汽车行业数据开放现状</a:t>
              </a:r>
              <a:endParaRPr lang="zh-CN" altLang="en-US" sz="3200" b="1" dirty="0">
                <a:solidFill>
                  <a:schemeClr val="bg1"/>
                </a:solidFill>
                <a:latin typeface="微软雅黑" panose="020B0503020204020204" charset="-122"/>
                <a:ea typeface="微软雅黑" panose="020B0503020204020204" charset="-122"/>
                <a:cs typeface="Segoe UI" panose="020B0502040204020203" pitchFamily="34" charset="0"/>
              </a:endParaRPr>
            </a:p>
          </p:txBody>
        </p:sp>
      </p:grpSp>
      <p:sp>
        <p:nvSpPr>
          <p:cNvPr id="9" name="文本框 8"/>
          <p:cNvSpPr txBox="1"/>
          <p:nvPr/>
        </p:nvSpPr>
        <p:spPr>
          <a:xfrm>
            <a:off x="4730230" y="2406010"/>
            <a:ext cx="2731540" cy="1445260"/>
          </a:xfrm>
          <a:prstGeom prst="rect">
            <a:avLst/>
          </a:prstGeom>
          <a:noFill/>
        </p:spPr>
        <p:txBody>
          <a:bodyPr wrap="square" rtlCol="0">
            <a:spAutoFit/>
          </a:bodyPr>
          <a:lstStyle/>
          <a:p>
            <a:pPr algn="ctr"/>
            <a:r>
              <a:rPr lang="en-US" altLang="zh-CN" sz="8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02</a:t>
            </a:r>
            <a:endParaRPr lang="zh-CN" altLang="en-US" sz="8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0" name="Textfeld 78"/>
          <p:cNvSpPr txBox="1"/>
          <p:nvPr/>
        </p:nvSpPr>
        <p:spPr>
          <a:xfrm>
            <a:off x="2614295" y="995680"/>
            <a:ext cx="3957955" cy="2676525"/>
          </a:xfrm>
          <a:prstGeom prst="rect">
            <a:avLst/>
          </a:prstGeom>
          <a:noFill/>
        </p:spPr>
        <p:txBody>
          <a:bodyPr wrap="square" rtlCol="0">
            <a:spAutoFit/>
          </a:bodyPr>
          <a:lstStyle/>
          <a:p>
            <a:pPr defTabSz="228600">
              <a:lnSpc>
                <a:spcPct val="150000"/>
              </a:lnSpc>
            </a:pPr>
            <a:r>
              <a:rPr lang="en-US" altLang="zh-CN" sz="1400" dirty="0">
                <a:solidFill>
                  <a:schemeClr val="bg1"/>
                </a:solidFill>
                <a:cs typeface="+mn-ea"/>
                <a:sym typeface="+mn-lt"/>
              </a:rPr>
              <a:t>·</a:t>
            </a:r>
            <a:r>
              <a:rPr lang="zh-CN" altLang="en-US" sz="1400" dirty="0">
                <a:solidFill>
                  <a:schemeClr val="bg1"/>
                </a:solidFill>
                <a:cs typeface="+mn-ea"/>
                <a:sym typeface="+mn-lt"/>
              </a:rPr>
              <a:t>数据开放类型</a:t>
            </a:r>
          </a:p>
          <a:p>
            <a:pPr indent="0">
              <a:lnSpc>
                <a:spcPct val="150000"/>
              </a:lnSpc>
              <a:buFont typeface="Wingdings" panose="05000000000000000000" pitchFamily="2" charset="2"/>
              <a:buNone/>
            </a:pPr>
            <a:r>
              <a:rPr lang="en-US" altLang="zh-CN" sz="1400" dirty="0">
                <a:solidFill>
                  <a:schemeClr val="bg1"/>
                </a:solidFill>
                <a:cs typeface="+mn-ea"/>
                <a:sym typeface="+mn-lt"/>
              </a:rPr>
              <a:t>·</a:t>
            </a:r>
            <a:r>
              <a:rPr lang="zh-CN" altLang="en-US" sz="1400" dirty="0">
                <a:solidFill>
                  <a:schemeClr val="bg1"/>
                </a:solidFill>
                <a:cs typeface="+mn-ea"/>
                <a:sym typeface="+mn-lt"/>
              </a:rPr>
              <a:t>数据开放现状</a:t>
            </a:r>
          </a:p>
          <a:p>
            <a:pPr defTabSz="228600">
              <a:lnSpc>
                <a:spcPct val="150000"/>
              </a:lnSpc>
            </a:pPr>
            <a:endParaRPr lang="en-US" altLang="zh-CN" sz="1400" dirty="0">
              <a:solidFill>
                <a:schemeClr val="bg1"/>
              </a:solidFill>
              <a:cs typeface="+mn-ea"/>
              <a:sym typeface="+mn-lt"/>
            </a:endParaRPr>
          </a:p>
          <a:p>
            <a:pPr defTabSz="228600">
              <a:lnSpc>
                <a:spcPct val="150000"/>
              </a:lnSpc>
            </a:pPr>
            <a:endParaRPr lang="en-US" altLang="zh-CN" sz="1400" dirty="0">
              <a:solidFill>
                <a:schemeClr val="bg1"/>
              </a:solidFill>
              <a:cs typeface="+mn-ea"/>
              <a:sym typeface="+mn-lt"/>
            </a:endParaRPr>
          </a:p>
          <a:p>
            <a:pPr defTabSz="228600">
              <a:lnSpc>
                <a:spcPct val="150000"/>
              </a:lnSpc>
            </a:pPr>
            <a:endParaRPr lang="zh-CN" altLang="en-US" sz="1400" dirty="0">
              <a:solidFill>
                <a:schemeClr val="bg1"/>
              </a:solidFill>
              <a:cs typeface="+mn-ea"/>
              <a:sym typeface="+mn-lt"/>
            </a:endParaRPr>
          </a:p>
          <a:p>
            <a:pPr defTabSz="228600">
              <a:lnSpc>
                <a:spcPct val="150000"/>
              </a:lnSpc>
            </a:pPr>
            <a:endParaRPr lang="zh-CN" altLang="en-US" sz="1400" dirty="0">
              <a:solidFill>
                <a:schemeClr val="bg1"/>
              </a:solidFill>
              <a:cs typeface="+mn-ea"/>
              <a:sym typeface="+mn-lt"/>
            </a:endParaRPr>
          </a:p>
          <a:p>
            <a:pPr defTabSz="228600">
              <a:lnSpc>
                <a:spcPct val="150000"/>
              </a:lnSpc>
            </a:pPr>
            <a:endParaRPr lang="en-US" altLang="zh-CN" sz="1400" dirty="0">
              <a:solidFill>
                <a:schemeClr val="bg1"/>
              </a:solidFill>
              <a:cs typeface="+mn-ea"/>
              <a:sym typeface="+mn-lt"/>
            </a:endParaRPr>
          </a:p>
          <a:p>
            <a:pPr defTabSz="228600">
              <a:lnSpc>
                <a:spcPct val="150000"/>
              </a:lnSpc>
            </a:pPr>
            <a:endParaRPr lang="zh-CN" altLang="en-US" sz="1400" dirty="0">
              <a:solidFill>
                <a:schemeClr val="bg1"/>
              </a:solidFill>
              <a:cs typeface="+mn-ea"/>
              <a:sym typeface="+mn-lt"/>
            </a:endParaRPr>
          </a:p>
        </p:txBody>
      </p:sp>
      <p:cxnSp>
        <p:nvCxnSpPr>
          <p:cNvPr id="16" name="直接连接符 15"/>
          <p:cNvCxnSpPr/>
          <p:nvPr/>
        </p:nvCxnSpPr>
        <p:spPr>
          <a:xfrm>
            <a:off x="2614308" y="995486"/>
            <a:ext cx="3765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239663" y="5076934"/>
            <a:ext cx="5617674" cy="369332"/>
          </a:xfrm>
          <a:prstGeom prst="rect">
            <a:avLst/>
          </a:prstGeom>
          <a:noFill/>
        </p:spPr>
        <p:txBody>
          <a:bodyPr wrap="square" rtlCol="0">
            <a:spAutoFit/>
          </a:bodyPr>
          <a:lstStyle/>
          <a:p>
            <a:r>
              <a:rPr lang="en-US" dirty="0">
                <a:solidFill>
                  <a:schemeClr val="bg1"/>
                </a:solidFill>
              </a:rPr>
              <a:t>Data Transparency in vehicle industry </a:t>
            </a:r>
          </a:p>
        </p:txBody>
      </p:sp>
      <p:sp>
        <p:nvSpPr>
          <p:cNvPr id="11" name="矩形 10">
            <a:extLst>
              <a:ext uri="{FF2B5EF4-FFF2-40B4-BE49-F238E27FC236}">
                <a16:creationId xmlns:a16="http://schemas.microsoft.com/office/drawing/2014/main" id="{F101836D-370F-4EC4-9FDD-61DE463C902F}"/>
              </a:ext>
            </a:extLst>
          </p:cNvPr>
          <p:cNvSpPr/>
          <p:nvPr/>
        </p:nvSpPr>
        <p:spPr>
          <a:xfrm>
            <a:off x="4098175" y="5081403"/>
            <a:ext cx="4083800" cy="45719"/>
          </a:xfrm>
          <a:prstGeom prst="rect">
            <a:avLst/>
          </a:prstGeom>
          <a:solidFill>
            <a:srgbClr val="D9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850" advTm="4100">
        <p:pull/>
      </p:transition>
    </mc:Choice>
    <mc:Fallback xmlns="">
      <p:transition spd="slow" advTm="4100">
        <p:pull/>
      </p:transition>
    </mc:Fallback>
  </mc:AlternateContent>
</p:sld>
</file>

<file path=ppt/theme/theme1.xml><?xml version="1.0" encoding="utf-8"?>
<a:theme xmlns:a="http://schemas.openxmlformats.org/drawingml/2006/main" name="千图网海量PPT模板www.58pic.com​​">
  <a:themeElements>
    <a:clrScheme name="自定义 1007">
      <a:dk1>
        <a:sysClr val="windowText" lastClr="000000"/>
      </a:dk1>
      <a:lt1>
        <a:sysClr val="window" lastClr="FFFFFF"/>
      </a:lt1>
      <a:dk2>
        <a:srgbClr val="5A6378"/>
      </a:dk2>
      <a:lt2>
        <a:srgbClr val="7F7F7F"/>
      </a:lt2>
      <a:accent1>
        <a:srgbClr val="48A8AA"/>
      </a:accent1>
      <a:accent2>
        <a:srgbClr val="48A8AA"/>
      </a:accent2>
      <a:accent3>
        <a:srgbClr val="48A8AA"/>
      </a:accent3>
      <a:accent4>
        <a:srgbClr val="48A8AA"/>
      </a:accent4>
      <a:accent5>
        <a:srgbClr val="48A8AA"/>
      </a:accent5>
      <a:accent6>
        <a:srgbClr val="48A8AA"/>
      </a:accent6>
      <a:hlink>
        <a:srgbClr val="68AAAC"/>
      </a:hlink>
      <a:folHlink>
        <a:srgbClr val="680000"/>
      </a:folHlink>
    </a:clrScheme>
    <a:fontScheme name="55wrys1v">
      <a:majorFont>
        <a:latin typeface="庞门正道标题体"/>
        <a:ea typeface="庞门正道标题体"/>
        <a:cs typeface=""/>
      </a:majorFont>
      <a:minorFont>
        <a:latin typeface="庞门正道标题体"/>
        <a:ea typeface="庞门正道标题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648</TotalTime>
  <Words>1524</Words>
  <Application>Microsoft Office PowerPoint</Application>
  <PresentationFormat>宽屏</PresentationFormat>
  <Paragraphs>197</Paragraphs>
  <Slides>18</Slides>
  <Notes>18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等线</vt:lpstr>
      <vt:lpstr>FontAwesome</vt:lpstr>
      <vt:lpstr>Gill Sans</vt:lpstr>
      <vt:lpstr>微软雅黑</vt:lpstr>
      <vt:lpstr>庞门正道标题体</vt:lpstr>
      <vt:lpstr>Arial</vt:lpstr>
      <vt:lpstr>Segoe UI</vt:lpstr>
      <vt:lpstr>Source Sans Pro Light</vt:lpstr>
      <vt:lpstr>Wingdings</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FT0006</cp:lastModifiedBy>
  <cp:revision>402</cp:revision>
  <dcterms:created xsi:type="dcterms:W3CDTF">2018-04-10T08:10:00Z</dcterms:created>
  <dcterms:modified xsi:type="dcterms:W3CDTF">2019-09-14T14:43:40Z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2052-11.1.0.8980</vt:lpwstr>
  </property>
</Properties>
</file>